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3" r:id="rId2"/>
    <p:sldId id="269" r:id="rId3"/>
    <p:sldId id="265" r:id="rId4"/>
    <p:sldId id="296" r:id="rId5"/>
    <p:sldId id="264" r:id="rId6"/>
    <p:sldId id="267" r:id="rId7"/>
    <p:sldId id="268" r:id="rId8"/>
    <p:sldId id="270" r:id="rId9"/>
    <p:sldId id="284" r:id="rId10"/>
    <p:sldId id="299" r:id="rId11"/>
    <p:sldId id="290" r:id="rId12"/>
    <p:sldId id="272" r:id="rId13"/>
    <p:sldId id="292" r:id="rId14"/>
    <p:sldId id="298" r:id="rId15"/>
    <p:sldId id="294" r:id="rId16"/>
    <p:sldId id="293" r:id="rId17"/>
    <p:sldId id="297" r:id="rId18"/>
    <p:sldId id="273" r:id="rId19"/>
    <p:sldId id="301" r:id="rId20"/>
    <p:sldId id="304" r:id="rId21"/>
    <p:sldId id="303" r:id="rId2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2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258" autoAdjust="0"/>
  </p:normalViewPr>
  <p:slideViewPr>
    <p:cSldViewPr>
      <p:cViewPr varScale="1">
        <p:scale>
          <a:sx n="80" d="100"/>
          <a:sy n="80" d="100"/>
        </p:scale>
        <p:origin x="1526" y="4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4" d="100"/>
          <a:sy n="64" d="100"/>
        </p:scale>
        <p:origin x="3180" y="5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2.wmf"/><Relationship Id="rId1" Type="http://schemas.openxmlformats.org/officeDocument/2006/relationships/image" Target="../media/image40.wmf"/><Relationship Id="rId5" Type="http://schemas.openxmlformats.org/officeDocument/2006/relationships/image" Target="../media/image46.wmf"/><Relationship Id="rId4"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882E6-89A7-479B-9249-726AA217216B}" type="datetimeFigureOut">
              <a:rPr lang="en-US" smtClean="0"/>
              <a:t>9/26/2017</a:t>
            </a:fld>
            <a:endParaRPr lang="en-US"/>
          </a:p>
        </p:txBody>
      </p:sp>
      <p:sp>
        <p:nvSpPr>
          <p:cNvPr id="4" name="Platshållare för bildobjekt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02449-7D41-42ED-BB1D-87C50F1E02BE}" type="slidenum">
              <a:rPr lang="en-US" smtClean="0"/>
              <a:t>‹#›</a:t>
            </a:fld>
            <a:endParaRPr lang="en-US"/>
          </a:p>
        </p:txBody>
      </p:sp>
    </p:spTree>
    <p:extLst>
      <p:ext uri="{BB962C8B-B14F-4D97-AF65-F5344CB8AC3E}">
        <p14:creationId xmlns:p14="http://schemas.microsoft.com/office/powerpoint/2010/main" val="417291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B4302449-7D41-42ED-BB1D-87C50F1E02BE}" type="slidenum">
              <a:rPr lang="en-US" smtClean="0"/>
              <a:t>1</a:t>
            </a:fld>
            <a:endParaRPr lang="en-US"/>
          </a:p>
        </p:txBody>
      </p:sp>
    </p:spTree>
    <p:extLst>
      <p:ext uri="{BB962C8B-B14F-4D97-AF65-F5344CB8AC3E}">
        <p14:creationId xmlns:p14="http://schemas.microsoft.com/office/powerpoint/2010/main" val="232488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So we use this fact and shot out a bunch geodesics orthogonal to an arbitrary curve, which become the first bed joint, and we measure and an equal length along the geodesics we get all our bed joints, since they automatically become orthogonal </a:t>
            </a:r>
            <a:r>
              <a:rPr lang="en-US" dirty="0" err="1"/>
              <a:t>tajectores</a:t>
            </a:r>
            <a:r>
              <a:rPr lang="en-US" dirty="0"/>
              <a:t> to the geodesics. </a:t>
            </a:r>
            <a:r>
              <a:rPr lang="en-US" dirty="0" err="1"/>
              <a:t>Satysfying</a:t>
            </a:r>
            <a:r>
              <a:rPr lang="en-US" dirty="0"/>
              <a:t> two rules, the third falls out for free.</a:t>
            </a:r>
          </a:p>
        </p:txBody>
      </p:sp>
      <p:sp>
        <p:nvSpPr>
          <p:cNvPr id="4" name="Platshållare för bildnummer 3"/>
          <p:cNvSpPr>
            <a:spLocks noGrp="1"/>
          </p:cNvSpPr>
          <p:nvPr>
            <p:ph type="sldNum" sz="quarter" idx="10"/>
          </p:nvPr>
        </p:nvSpPr>
        <p:spPr/>
        <p:txBody>
          <a:bodyPr/>
          <a:lstStyle/>
          <a:p>
            <a:fld id="{B4302449-7D41-42ED-BB1D-87C50F1E02BE}" type="slidenum">
              <a:rPr lang="en-US" smtClean="0"/>
              <a:t>10</a:t>
            </a:fld>
            <a:endParaRPr lang="en-US"/>
          </a:p>
        </p:txBody>
      </p:sp>
    </p:spTree>
    <p:extLst>
      <p:ext uri="{BB962C8B-B14F-4D97-AF65-F5344CB8AC3E}">
        <p14:creationId xmlns:p14="http://schemas.microsoft.com/office/powerpoint/2010/main" val="190786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US" dirty="0"/>
          </a:p>
        </p:txBody>
      </p:sp>
      <p:sp>
        <p:nvSpPr>
          <p:cNvPr id="4" name="Platshållare för bildnummer 3"/>
          <p:cNvSpPr>
            <a:spLocks noGrp="1"/>
          </p:cNvSpPr>
          <p:nvPr>
            <p:ph type="sldNum" sz="quarter" idx="10"/>
          </p:nvPr>
        </p:nvSpPr>
        <p:spPr/>
        <p:txBody>
          <a:bodyPr/>
          <a:lstStyle/>
          <a:p>
            <a:fld id="{C3A8AF0D-E3EE-4E15-91DC-5812897F6B60}" type="slidenum">
              <a:rPr lang="en-US" smtClean="0"/>
              <a:t>11</a:t>
            </a:fld>
            <a:endParaRPr lang="en-US"/>
          </a:p>
        </p:txBody>
      </p:sp>
    </p:spTree>
    <p:extLst>
      <p:ext uri="{BB962C8B-B14F-4D97-AF65-F5344CB8AC3E}">
        <p14:creationId xmlns:p14="http://schemas.microsoft.com/office/powerpoint/2010/main" val="365539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Here are some results where we applied patterns on some knowns surfaces. And since there are </a:t>
            </a:r>
            <a:r>
              <a:rPr lang="en-US" dirty="0" err="1"/>
              <a:t>infinte</a:t>
            </a:r>
            <a:r>
              <a:rPr lang="en-US" dirty="0"/>
              <a:t> geodesics on a surface, we can adapt the pattern based on edge conditions and taste. But  the question can we generate both the form and patterns </a:t>
            </a:r>
            <a:r>
              <a:rPr lang="en-US" dirty="0" err="1"/>
              <a:t>simultainiously</a:t>
            </a:r>
            <a:r>
              <a:rPr lang="en-US" dirty="0"/>
              <a:t>.</a:t>
            </a:r>
          </a:p>
        </p:txBody>
      </p:sp>
      <p:sp>
        <p:nvSpPr>
          <p:cNvPr id="4" name="Platshållare för bildnummer 3"/>
          <p:cNvSpPr>
            <a:spLocks noGrp="1"/>
          </p:cNvSpPr>
          <p:nvPr>
            <p:ph type="sldNum" sz="quarter" idx="10"/>
          </p:nvPr>
        </p:nvSpPr>
        <p:spPr/>
        <p:txBody>
          <a:bodyPr/>
          <a:lstStyle/>
          <a:p>
            <a:fld id="{C3A8AF0D-E3EE-4E15-91DC-5812897F6B60}" type="slidenum">
              <a:rPr lang="en-US" smtClean="0"/>
              <a:t>12</a:t>
            </a:fld>
            <a:endParaRPr lang="en-US"/>
          </a:p>
        </p:txBody>
      </p:sp>
    </p:spTree>
    <p:extLst>
      <p:ext uri="{BB962C8B-B14F-4D97-AF65-F5344CB8AC3E}">
        <p14:creationId xmlns:p14="http://schemas.microsoft.com/office/powerpoint/2010/main" val="4206792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b="0" dirty="0" err="1"/>
              <a:t>Formfinding</a:t>
            </a:r>
            <a:r>
              <a:rPr lang="en-US" b="0" dirty="0"/>
              <a:t> is very efficient way to design brick shells since we strive for a compression only state of stress in our structure. For the form finding of the Mannheim </a:t>
            </a:r>
            <a:r>
              <a:rPr lang="en-US" b="0" dirty="0" err="1"/>
              <a:t>multihalle</a:t>
            </a:r>
            <a:r>
              <a:rPr lang="en-US" b="0" dirty="0"/>
              <a:t> they </a:t>
            </a:r>
            <a:r>
              <a:rPr lang="en-US" b="0" dirty="0" err="1"/>
              <a:t>implimted</a:t>
            </a:r>
            <a:r>
              <a:rPr lang="en-US" b="0" dirty="0"/>
              <a:t> the equal mesh net, meaning equal length elements in the final mesh. So can we make our form finding procedure produce an geodesic coordinate net instead? Cause it really should not unless we do something about it.</a:t>
            </a:r>
          </a:p>
        </p:txBody>
      </p:sp>
      <p:sp>
        <p:nvSpPr>
          <p:cNvPr id="4" name="Platshållare för bildnummer 3"/>
          <p:cNvSpPr>
            <a:spLocks noGrp="1"/>
          </p:cNvSpPr>
          <p:nvPr>
            <p:ph type="sldNum" sz="quarter" idx="10"/>
          </p:nvPr>
        </p:nvSpPr>
        <p:spPr/>
        <p:txBody>
          <a:bodyPr/>
          <a:lstStyle/>
          <a:p>
            <a:fld id="{C3A8AF0D-E3EE-4E15-91DC-5812897F6B60}" type="slidenum">
              <a:rPr lang="en-US" smtClean="0"/>
              <a:t>13</a:t>
            </a:fld>
            <a:endParaRPr lang="en-US"/>
          </a:p>
        </p:txBody>
      </p:sp>
    </p:spTree>
    <p:extLst>
      <p:ext uri="{BB962C8B-B14F-4D97-AF65-F5344CB8AC3E}">
        <p14:creationId xmlns:p14="http://schemas.microsoft.com/office/powerpoint/2010/main" val="4126724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So how can we make our form finding produce geodesic coordinates in equilibrium? It is possible due to that you have 3 wishes, and three wishes only. This is due to that you have 9 </a:t>
            </a:r>
            <a:r>
              <a:rPr lang="en-US" dirty="0" err="1"/>
              <a:t>unkowns</a:t>
            </a:r>
            <a:r>
              <a:rPr lang="en-US" dirty="0"/>
              <a:t> and 6 equations, meaning three wishes. And I should tell you why!</a:t>
            </a:r>
          </a:p>
        </p:txBody>
      </p:sp>
      <p:sp>
        <p:nvSpPr>
          <p:cNvPr id="4" name="Platshållare för bildnummer 3"/>
          <p:cNvSpPr>
            <a:spLocks noGrp="1"/>
          </p:cNvSpPr>
          <p:nvPr>
            <p:ph type="sldNum" sz="quarter" idx="10"/>
          </p:nvPr>
        </p:nvSpPr>
        <p:spPr/>
        <p:txBody>
          <a:bodyPr/>
          <a:lstStyle/>
          <a:p>
            <a:fld id="{C3A8AF0D-E3EE-4E15-91DC-5812897F6B60}" type="slidenum">
              <a:rPr lang="en-US" smtClean="0"/>
              <a:t>14</a:t>
            </a:fld>
            <a:endParaRPr lang="en-US"/>
          </a:p>
        </p:txBody>
      </p:sp>
    </p:spTree>
    <p:extLst>
      <p:ext uri="{BB962C8B-B14F-4D97-AF65-F5344CB8AC3E}">
        <p14:creationId xmlns:p14="http://schemas.microsoft.com/office/powerpoint/2010/main" val="3663249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I wish a11 to be l^2, for the constant spacing, a12 to be zero for right angle. These are the necessary geometrical </a:t>
            </a:r>
            <a:r>
              <a:rPr lang="en-US" dirty="0" err="1"/>
              <a:t>constaints</a:t>
            </a:r>
            <a:r>
              <a:rPr lang="en-US" dirty="0"/>
              <a:t> for geodesics coordinates. And then we have one more wish, that is to zero shear stresses along the bed joints.</a:t>
            </a:r>
          </a:p>
        </p:txBody>
      </p:sp>
      <p:sp>
        <p:nvSpPr>
          <p:cNvPr id="4" name="Platshållare för bildnummer 3"/>
          <p:cNvSpPr>
            <a:spLocks noGrp="1"/>
          </p:cNvSpPr>
          <p:nvPr>
            <p:ph type="sldNum" sz="quarter" idx="10"/>
          </p:nvPr>
        </p:nvSpPr>
        <p:spPr/>
        <p:txBody>
          <a:bodyPr/>
          <a:lstStyle/>
          <a:p>
            <a:fld id="{B4302449-7D41-42ED-BB1D-87C50F1E02BE}" type="slidenum">
              <a:rPr lang="en-US" smtClean="0"/>
              <a:t>17</a:t>
            </a:fld>
            <a:endParaRPr lang="en-US"/>
          </a:p>
        </p:txBody>
      </p:sp>
    </p:spTree>
    <p:extLst>
      <p:ext uri="{BB962C8B-B14F-4D97-AF65-F5344CB8AC3E}">
        <p14:creationId xmlns:p14="http://schemas.microsoft.com/office/powerpoint/2010/main" val="280862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dirty="0"/>
              <a:t>So here is the idea of the form finding, we apply gravity and during the process we first strive to generate geodesics and secondly make the constant spacing along them. This means that we get a geodesic coordinate net that is in compression and our bed joints equally spaced.</a:t>
            </a:r>
          </a:p>
        </p:txBody>
      </p:sp>
      <p:sp>
        <p:nvSpPr>
          <p:cNvPr id="4" name="Platshållare för bildnummer 3"/>
          <p:cNvSpPr>
            <a:spLocks noGrp="1"/>
          </p:cNvSpPr>
          <p:nvPr>
            <p:ph type="sldNum" sz="quarter" idx="10"/>
          </p:nvPr>
        </p:nvSpPr>
        <p:spPr/>
        <p:txBody>
          <a:bodyPr/>
          <a:lstStyle/>
          <a:p>
            <a:fld id="{C3A8AF0D-E3EE-4E15-91DC-5812897F6B60}" type="slidenum">
              <a:rPr lang="en-US" smtClean="0"/>
              <a:t>18</a:t>
            </a:fld>
            <a:endParaRPr lang="en-US"/>
          </a:p>
        </p:txBody>
      </p:sp>
    </p:spTree>
    <p:extLst>
      <p:ext uri="{BB962C8B-B14F-4D97-AF65-F5344CB8AC3E}">
        <p14:creationId xmlns:p14="http://schemas.microsoft.com/office/powerpoint/2010/main" val="3207146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dirty="0"/>
              <a:t>We use force density to control the behavior, firstly we adjust to make the geodesics, secondly adjust to get the constant spacing. And then we transfer into a dynamic relaxation problem and solve the equilibrium.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Selected piece of code to explain how it works.</a:t>
            </a:r>
          </a:p>
          <a:p>
            <a:endParaRPr lang="en-US" sz="1200" dirty="0"/>
          </a:p>
        </p:txBody>
      </p:sp>
      <p:sp>
        <p:nvSpPr>
          <p:cNvPr id="4" name="Platshållare för bildnummer 3"/>
          <p:cNvSpPr>
            <a:spLocks noGrp="1"/>
          </p:cNvSpPr>
          <p:nvPr>
            <p:ph type="sldNum" sz="quarter" idx="10"/>
          </p:nvPr>
        </p:nvSpPr>
        <p:spPr/>
        <p:txBody>
          <a:bodyPr/>
          <a:lstStyle/>
          <a:p>
            <a:fld id="{C3A8AF0D-E3EE-4E15-91DC-5812897F6B60}" type="slidenum">
              <a:rPr lang="en-US" smtClean="0"/>
              <a:t>19</a:t>
            </a:fld>
            <a:endParaRPr lang="en-US"/>
          </a:p>
        </p:txBody>
      </p:sp>
    </p:spTree>
    <p:extLst>
      <p:ext uri="{BB962C8B-B14F-4D97-AF65-F5344CB8AC3E}">
        <p14:creationId xmlns:p14="http://schemas.microsoft.com/office/powerpoint/2010/main" val="2989941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Here is the program running and the great thing is that now the pattern also follows the stress distributions. You can find the code in our paper and run it </a:t>
            </a:r>
            <a:r>
              <a:rPr lang="en-US" dirty="0" err="1"/>
              <a:t>yourselfs</a:t>
            </a:r>
            <a:r>
              <a:rPr lang="en-US" dirty="0"/>
              <a:t>.</a:t>
            </a:r>
          </a:p>
        </p:txBody>
      </p:sp>
      <p:sp>
        <p:nvSpPr>
          <p:cNvPr id="4" name="Platshållare för bildnummer 3"/>
          <p:cNvSpPr>
            <a:spLocks noGrp="1"/>
          </p:cNvSpPr>
          <p:nvPr>
            <p:ph type="sldNum" sz="quarter" idx="10"/>
          </p:nvPr>
        </p:nvSpPr>
        <p:spPr/>
        <p:txBody>
          <a:bodyPr/>
          <a:lstStyle/>
          <a:p>
            <a:fld id="{C3A8AF0D-E3EE-4E15-91DC-5812897F6B60}" type="slidenum">
              <a:rPr lang="en-US" smtClean="0"/>
              <a:t>20</a:t>
            </a:fld>
            <a:endParaRPr lang="en-US"/>
          </a:p>
        </p:txBody>
      </p:sp>
    </p:spTree>
    <p:extLst>
      <p:ext uri="{BB962C8B-B14F-4D97-AF65-F5344CB8AC3E}">
        <p14:creationId xmlns:p14="http://schemas.microsoft.com/office/powerpoint/2010/main" val="2349656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We have showed how you can take a geometrical approach from the past and take the view of a modern designer with modern tools, and developed two methods with common concept. I would like to thank Mats and Chris for making this work possible and thank you for listening.</a:t>
            </a:r>
          </a:p>
        </p:txBody>
      </p:sp>
      <p:sp>
        <p:nvSpPr>
          <p:cNvPr id="4" name="Platshållare för bildnummer 3"/>
          <p:cNvSpPr>
            <a:spLocks noGrp="1"/>
          </p:cNvSpPr>
          <p:nvPr>
            <p:ph type="sldNum" sz="quarter" idx="10"/>
          </p:nvPr>
        </p:nvSpPr>
        <p:spPr/>
        <p:txBody>
          <a:bodyPr/>
          <a:lstStyle/>
          <a:p>
            <a:fld id="{B4302449-7D41-42ED-BB1D-87C50F1E02BE}" type="slidenum">
              <a:rPr lang="en-US" smtClean="0"/>
              <a:t>21</a:t>
            </a:fld>
            <a:endParaRPr lang="en-US"/>
          </a:p>
        </p:txBody>
      </p:sp>
    </p:spTree>
    <p:extLst>
      <p:ext uri="{BB962C8B-B14F-4D97-AF65-F5344CB8AC3E}">
        <p14:creationId xmlns:p14="http://schemas.microsoft.com/office/powerpoint/2010/main" val="444219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Thank you for the introduction. I am going talk about brick patterns on shells. And bricks shells can be seen as curved surfaces in space which consist of a singular building element, the brick, connected through mortar joints. And it is really important to me that the shape and the pattern fits well together.</a:t>
            </a:r>
          </a:p>
        </p:txBody>
      </p:sp>
      <p:sp>
        <p:nvSpPr>
          <p:cNvPr id="4" name="Platshållare för bildnummer 3"/>
          <p:cNvSpPr>
            <a:spLocks noGrp="1"/>
          </p:cNvSpPr>
          <p:nvPr>
            <p:ph type="sldNum" sz="quarter" idx="10"/>
          </p:nvPr>
        </p:nvSpPr>
        <p:spPr/>
        <p:txBody>
          <a:bodyPr/>
          <a:lstStyle/>
          <a:p>
            <a:fld id="{B4302449-7D41-42ED-BB1D-87C50F1E02BE}" type="slidenum">
              <a:rPr lang="en-US" smtClean="0"/>
              <a:t>2</a:t>
            </a:fld>
            <a:endParaRPr lang="en-US"/>
          </a:p>
        </p:txBody>
      </p:sp>
    </p:spTree>
    <p:extLst>
      <p:ext uri="{BB962C8B-B14F-4D97-AF65-F5344CB8AC3E}">
        <p14:creationId xmlns:p14="http://schemas.microsoft.com/office/powerpoint/2010/main" val="3951064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So historically they  had a set of shapes that were based simple mathematical surfaces, which is very good from geometrical and production point of view, since they are relatively easy to </a:t>
            </a:r>
            <a:r>
              <a:rPr lang="en-US" dirty="0" err="1"/>
              <a:t>analyse</a:t>
            </a:r>
            <a:r>
              <a:rPr lang="en-US" dirty="0"/>
              <a:t> and construct.</a:t>
            </a:r>
          </a:p>
          <a:p>
            <a:endParaRPr lang="en-US" dirty="0"/>
          </a:p>
          <a:p>
            <a:r>
              <a:rPr lang="en-US" dirty="0"/>
              <a:t>Historically we used shapes that were constructed using simple mathematical surfaces that was easy to </a:t>
            </a:r>
            <a:r>
              <a:rPr lang="en-US" dirty="0" err="1"/>
              <a:t>analyse</a:t>
            </a:r>
            <a:r>
              <a:rPr lang="en-US" dirty="0"/>
              <a:t> and construct. This is very nice from geometrical and production point of view. But they are also limiting for us as designers. Since today we want our structures to fit into a context and they should be tailored for our needs.</a:t>
            </a:r>
          </a:p>
        </p:txBody>
      </p:sp>
      <p:sp>
        <p:nvSpPr>
          <p:cNvPr id="4" name="Platshållare för bildnummer 3"/>
          <p:cNvSpPr>
            <a:spLocks noGrp="1"/>
          </p:cNvSpPr>
          <p:nvPr>
            <p:ph type="sldNum" sz="quarter" idx="10"/>
          </p:nvPr>
        </p:nvSpPr>
        <p:spPr/>
        <p:txBody>
          <a:bodyPr/>
          <a:lstStyle/>
          <a:p>
            <a:fld id="{B4302449-7D41-42ED-BB1D-87C50F1E02BE}" type="slidenum">
              <a:rPr lang="en-US" smtClean="0"/>
              <a:t>3</a:t>
            </a:fld>
            <a:endParaRPr lang="en-US"/>
          </a:p>
        </p:txBody>
      </p:sp>
    </p:spTree>
    <p:extLst>
      <p:ext uri="{BB962C8B-B14F-4D97-AF65-F5344CB8AC3E}">
        <p14:creationId xmlns:p14="http://schemas.microsoft.com/office/powerpoint/2010/main" val="28646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Now we want our structures to be tailored for our needs and it should fit into a context. And we have these great tools like </a:t>
            </a:r>
            <a:r>
              <a:rPr lang="en-US" dirty="0" err="1"/>
              <a:t>RhinoVault</a:t>
            </a:r>
            <a:r>
              <a:rPr lang="en-US" dirty="0"/>
              <a:t> using thrust network analysis which enables to derive complex masonry shells. Which is very cool but also becomes complicated making brick patterns.</a:t>
            </a:r>
          </a:p>
        </p:txBody>
      </p:sp>
      <p:sp>
        <p:nvSpPr>
          <p:cNvPr id="4" name="Platshållare för bildnummer 3"/>
          <p:cNvSpPr>
            <a:spLocks noGrp="1"/>
          </p:cNvSpPr>
          <p:nvPr>
            <p:ph type="sldNum" sz="quarter" idx="10"/>
          </p:nvPr>
        </p:nvSpPr>
        <p:spPr/>
        <p:txBody>
          <a:bodyPr/>
          <a:lstStyle/>
          <a:p>
            <a:fld id="{B4302449-7D41-42ED-BB1D-87C50F1E02BE}" type="slidenum">
              <a:rPr lang="en-US" smtClean="0"/>
              <a:t>4</a:t>
            </a:fld>
            <a:endParaRPr lang="en-US"/>
          </a:p>
        </p:txBody>
      </p:sp>
    </p:spTree>
    <p:extLst>
      <p:ext uri="{BB962C8B-B14F-4D97-AF65-F5344CB8AC3E}">
        <p14:creationId xmlns:p14="http://schemas.microsoft.com/office/powerpoint/2010/main" val="221990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We cant use these old drawings of brick patterns and think we can apply it on our complex shells. So we need to find some rules that we can apply into a generic concept for more complex shells. What we would like is to take this more geometrical approach and merge it with the design philosophy and use modern tools.</a:t>
            </a:r>
          </a:p>
        </p:txBody>
      </p:sp>
      <p:sp>
        <p:nvSpPr>
          <p:cNvPr id="4" name="Platshållare för bildnummer 3"/>
          <p:cNvSpPr>
            <a:spLocks noGrp="1"/>
          </p:cNvSpPr>
          <p:nvPr>
            <p:ph type="sldNum" sz="quarter" idx="10"/>
          </p:nvPr>
        </p:nvSpPr>
        <p:spPr/>
        <p:txBody>
          <a:bodyPr/>
          <a:lstStyle/>
          <a:p>
            <a:fld id="{B4302449-7D41-42ED-BB1D-87C50F1E02BE}" type="slidenum">
              <a:rPr lang="en-US" smtClean="0"/>
              <a:t>5</a:t>
            </a:fld>
            <a:endParaRPr lang="en-US"/>
          </a:p>
        </p:txBody>
      </p:sp>
    </p:spTree>
    <p:extLst>
      <p:ext uri="{BB962C8B-B14F-4D97-AF65-F5344CB8AC3E}">
        <p14:creationId xmlns:p14="http://schemas.microsoft.com/office/powerpoint/2010/main" val="2243494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What we would like is to take this more geometrical approach and merge it with the integrity of us as designers and the available tools. From which we derive into a common geometrical concept that can be applied in two methods. One for decorating a pattern onto the shell and another where generate the form and pattern simultaneously through </a:t>
            </a:r>
            <a:r>
              <a:rPr lang="en-US" dirty="0" err="1"/>
              <a:t>formfinding</a:t>
            </a:r>
            <a:r>
              <a:rPr lang="en-US" dirty="0"/>
              <a:t>.</a:t>
            </a:r>
          </a:p>
        </p:txBody>
      </p:sp>
      <p:sp>
        <p:nvSpPr>
          <p:cNvPr id="4" name="Platshållare för bildnummer 3"/>
          <p:cNvSpPr>
            <a:spLocks noGrp="1"/>
          </p:cNvSpPr>
          <p:nvPr>
            <p:ph type="sldNum" sz="quarter" idx="10"/>
          </p:nvPr>
        </p:nvSpPr>
        <p:spPr/>
        <p:txBody>
          <a:bodyPr/>
          <a:lstStyle/>
          <a:p>
            <a:fld id="{B4302449-7D41-42ED-BB1D-87C50F1E02BE}" type="slidenum">
              <a:rPr lang="en-US" smtClean="0"/>
              <a:t>6</a:t>
            </a:fld>
            <a:endParaRPr lang="en-US"/>
          </a:p>
        </p:txBody>
      </p:sp>
    </p:spTree>
    <p:extLst>
      <p:ext uri="{BB962C8B-B14F-4D97-AF65-F5344CB8AC3E}">
        <p14:creationId xmlns:p14="http://schemas.microsoft.com/office/powerpoint/2010/main" val="1290739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If we look at the drawing you can see that they </a:t>
            </a:r>
            <a:r>
              <a:rPr lang="en-US" dirty="0" err="1"/>
              <a:t>empizise</a:t>
            </a:r>
            <a:r>
              <a:rPr lang="en-US" dirty="0"/>
              <a:t> the bed joints, and they are not modelling every </a:t>
            </a:r>
            <a:r>
              <a:rPr lang="en-US" dirty="0" err="1"/>
              <a:t>singke</a:t>
            </a:r>
            <a:r>
              <a:rPr lang="en-US" dirty="0"/>
              <a:t> brick. Can we find a coordinate system on the surface that fulfills equal spacing between its coordinate curves to fit the bricks inside?</a:t>
            </a:r>
          </a:p>
        </p:txBody>
      </p:sp>
      <p:sp>
        <p:nvSpPr>
          <p:cNvPr id="4" name="Platshållare för bildnummer 3"/>
          <p:cNvSpPr>
            <a:spLocks noGrp="1"/>
          </p:cNvSpPr>
          <p:nvPr>
            <p:ph type="sldNum" sz="quarter" idx="10"/>
          </p:nvPr>
        </p:nvSpPr>
        <p:spPr/>
        <p:txBody>
          <a:bodyPr/>
          <a:lstStyle/>
          <a:p>
            <a:fld id="{C3A8AF0D-E3EE-4E15-91DC-5812897F6B60}" type="slidenum">
              <a:rPr lang="en-US" smtClean="0"/>
              <a:t>7</a:t>
            </a:fld>
            <a:endParaRPr lang="en-US"/>
          </a:p>
        </p:txBody>
      </p:sp>
    </p:spTree>
    <p:extLst>
      <p:ext uri="{BB962C8B-B14F-4D97-AF65-F5344CB8AC3E}">
        <p14:creationId xmlns:p14="http://schemas.microsoft.com/office/powerpoint/2010/main" val="342970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There is such a  system called geodesic coordinates, which is geodesics in one direction and its orthogonal trajectories in the other, intersecting at an right angle always equally spaced, which means we can fit bricks </a:t>
            </a:r>
            <a:r>
              <a:rPr lang="en-US" dirty="0" err="1"/>
              <a:t>inbetween</a:t>
            </a:r>
            <a:r>
              <a:rPr lang="en-US" dirty="0"/>
              <a:t>. So these become our bed joints. Satisfying two of these rules, the third comes for free</a:t>
            </a:r>
          </a:p>
        </p:txBody>
      </p:sp>
      <p:sp>
        <p:nvSpPr>
          <p:cNvPr id="4" name="Platshållare för bildnummer 3"/>
          <p:cNvSpPr>
            <a:spLocks noGrp="1"/>
          </p:cNvSpPr>
          <p:nvPr>
            <p:ph type="sldNum" sz="quarter" idx="10"/>
          </p:nvPr>
        </p:nvSpPr>
        <p:spPr/>
        <p:txBody>
          <a:bodyPr/>
          <a:lstStyle/>
          <a:p>
            <a:fld id="{C3A8AF0D-E3EE-4E15-91DC-5812897F6B60}" type="slidenum">
              <a:rPr lang="en-US" smtClean="0"/>
              <a:t>8</a:t>
            </a:fld>
            <a:endParaRPr lang="en-US"/>
          </a:p>
        </p:txBody>
      </p:sp>
    </p:spTree>
    <p:extLst>
      <p:ext uri="{BB962C8B-B14F-4D97-AF65-F5344CB8AC3E}">
        <p14:creationId xmlns:p14="http://schemas.microsoft.com/office/powerpoint/2010/main" val="343067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Geodesics are curves on a surface with zero geodesic curvature, but can also be described as the shortest distance between two points on the surface. You can also construct a geodesic using a flat ribbon, and choose a starting point and direction on the surface and just try not wrinkle it, and you have a geodesic.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point and direction, like placing a flat ribbon onto the surface without wrinkling it. </a:t>
            </a:r>
          </a:p>
          <a:p>
            <a:endParaRPr lang="en-US" dirty="0"/>
          </a:p>
        </p:txBody>
      </p:sp>
      <p:sp>
        <p:nvSpPr>
          <p:cNvPr id="4" name="Platshållare för bildnummer 3"/>
          <p:cNvSpPr>
            <a:spLocks noGrp="1"/>
          </p:cNvSpPr>
          <p:nvPr>
            <p:ph type="sldNum" sz="quarter" idx="10"/>
          </p:nvPr>
        </p:nvSpPr>
        <p:spPr/>
        <p:txBody>
          <a:bodyPr/>
          <a:lstStyle/>
          <a:p>
            <a:fld id="{B4302449-7D41-42ED-BB1D-87C50F1E02BE}" type="slidenum">
              <a:rPr lang="en-US" smtClean="0"/>
              <a:t>9</a:t>
            </a:fld>
            <a:endParaRPr lang="en-US"/>
          </a:p>
        </p:txBody>
      </p:sp>
    </p:spTree>
    <p:extLst>
      <p:ext uri="{BB962C8B-B14F-4D97-AF65-F5344CB8AC3E}">
        <p14:creationId xmlns:p14="http://schemas.microsoft.com/office/powerpoint/2010/main" val="246746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275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1334479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2485403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Inhaltsplatzhalter 2"/>
          <p:cNvSpPr>
            <a:spLocks noGrp="1"/>
          </p:cNvSpPr>
          <p:nvPr>
            <p:ph idx="1"/>
          </p:nvPr>
        </p:nvSpPr>
        <p:spPr>
          <a:xfrm>
            <a:off x="457200" y="1600200"/>
            <a:ext cx="8229600" cy="4525963"/>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374797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3484017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290008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295152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1679270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123566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2574613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F882A77D-7899-43ED-9ACF-D93EA203DEE5}" type="datetimeFigureOut">
              <a:rPr lang="de-DE" smtClean="0"/>
              <a:t>26.09.2017</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0D369054-D8F5-4B2B-9F49-08A9A91AE853}" type="slidenum">
              <a:rPr lang="de-DE" smtClean="0"/>
              <a:t>‹#›</a:t>
            </a:fld>
            <a:endParaRPr lang="de-DE"/>
          </a:p>
        </p:txBody>
      </p:sp>
    </p:spTree>
    <p:extLst>
      <p:ext uri="{BB962C8B-B14F-4D97-AF65-F5344CB8AC3E}">
        <p14:creationId xmlns:p14="http://schemas.microsoft.com/office/powerpoint/2010/main" val="282128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69F95F17-D931-4F8E-BCFC-5AAA3B190FB8}"/>
              </a:ext>
            </a:extLst>
          </p:cNvPr>
          <p:cNvSpPr txBox="1">
            <a:spLocks/>
          </p:cNvSpPr>
          <p:nvPr userDrawn="1"/>
        </p:nvSpPr>
        <p:spPr>
          <a:xfrm>
            <a:off x="467544" y="6165304"/>
            <a:ext cx="8229600" cy="4949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de-DE" sz="1400" dirty="0">
                <a:solidFill>
                  <a:schemeClr val="tx1"/>
                </a:solidFill>
              </a:rPr>
              <a:t>9647 - </a:t>
            </a:r>
            <a:r>
              <a:rPr lang="en-US" sz="1400" dirty="0">
                <a:solidFill>
                  <a:schemeClr val="tx1"/>
                </a:solidFill>
              </a:rPr>
              <a:t>Brick patterns on shells using geodesic coordinates </a:t>
            </a:r>
            <a:r>
              <a:rPr lang="de-DE" sz="1400" dirty="0">
                <a:solidFill>
                  <a:schemeClr val="tx1"/>
                </a:solidFill>
              </a:rPr>
              <a:t>- Emil Adiels</a:t>
            </a:r>
          </a:p>
        </p:txBody>
      </p:sp>
    </p:spTree>
    <p:extLst>
      <p:ext uri="{BB962C8B-B14F-4D97-AF65-F5344CB8AC3E}">
        <p14:creationId xmlns:p14="http://schemas.microsoft.com/office/powerpoint/2010/main" val="3958165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42.wmf"/><Relationship Id="rId3" Type="http://schemas.openxmlformats.org/officeDocument/2006/relationships/oleObject" Target="../embeddings/oleObject1.bin"/><Relationship Id="rId7" Type="http://schemas.openxmlformats.org/officeDocument/2006/relationships/image" Target="../media/image41.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4.png"/><Relationship Id="rId5" Type="http://schemas.openxmlformats.org/officeDocument/2006/relationships/image" Target="../media/image43.png"/><Relationship Id="rId15" Type="http://schemas.openxmlformats.org/officeDocument/2006/relationships/image" Target="../media/image46.png"/><Relationship Id="rId10" Type="http://schemas.openxmlformats.org/officeDocument/2006/relationships/oleObject" Target="../embeddings/oleObject5.bin"/><Relationship Id="rId4" Type="http://schemas.openxmlformats.org/officeDocument/2006/relationships/image" Target="../media/image40.wmf"/><Relationship Id="rId9" Type="http://schemas.openxmlformats.org/officeDocument/2006/relationships/oleObject" Target="../embeddings/oleObject4.bin"/><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oleObject" Target="../embeddings/oleObject10.bin"/><Relationship Id="rId18"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42.wmf"/><Relationship Id="rId12" Type="http://schemas.openxmlformats.org/officeDocument/2006/relationships/oleObject" Target="../embeddings/oleObject9.bin"/><Relationship Id="rId17" Type="http://schemas.openxmlformats.org/officeDocument/2006/relationships/image" Target="../media/image46.wmf"/><Relationship Id="rId2" Type="http://schemas.openxmlformats.org/officeDocument/2006/relationships/slideLayout" Target="../slideLayouts/slideLayout2.xml"/><Relationship Id="rId16" Type="http://schemas.openxmlformats.org/officeDocument/2006/relationships/oleObject" Target="../embeddings/oleObject12.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40.wmf"/><Relationship Id="rId15" Type="http://schemas.openxmlformats.org/officeDocument/2006/relationships/image" Target="../media/image45.wmf"/><Relationship Id="rId10" Type="http://schemas.openxmlformats.org/officeDocument/2006/relationships/image" Target="../media/image41.wmf"/><Relationship Id="rId19" Type="http://schemas.openxmlformats.org/officeDocument/2006/relationships/image" Target="../media/image50.png"/><Relationship Id="rId4" Type="http://schemas.openxmlformats.org/officeDocument/2006/relationships/oleObject" Target="../embeddings/oleObject1.bin"/><Relationship Id="rId9" Type="http://schemas.openxmlformats.org/officeDocument/2006/relationships/oleObject" Target="../embeddings/oleObject7.bin"/><Relationship Id="rId1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50.wmf"/><Relationship Id="rId18" Type="http://schemas.openxmlformats.org/officeDocument/2006/relationships/image" Target="../media/image55.png"/><Relationship Id="rId3" Type="http://schemas.openxmlformats.org/officeDocument/2006/relationships/notesSlide" Target="../notesSlides/notesSlide15.xml"/><Relationship Id="rId21" Type="http://schemas.openxmlformats.org/officeDocument/2006/relationships/image" Target="../media/image60.svg"/><Relationship Id="rId7" Type="http://schemas.openxmlformats.org/officeDocument/2006/relationships/image" Target="../media/image48.wmf"/><Relationship Id="rId12" Type="http://schemas.openxmlformats.org/officeDocument/2006/relationships/oleObject" Target="../embeddings/oleObject15.bin"/><Relationship Id="rId17" Type="http://schemas.openxmlformats.org/officeDocument/2006/relationships/image" Target="../media/image58.png"/><Relationship Id="rId2" Type="http://schemas.openxmlformats.org/officeDocument/2006/relationships/slideLayout" Target="../slideLayouts/slideLayout2.xml"/><Relationship Id="rId16" Type="http://schemas.openxmlformats.org/officeDocument/2006/relationships/image" Target="../media/image57.png"/><Relationship Id="rId20" Type="http://schemas.openxmlformats.org/officeDocument/2006/relationships/image" Target="../media/image59.png"/><Relationship Id="rId1" Type="http://schemas.openxmlformats.org/officeDocument/2006/relationships/vmlDrawing" Target="../drawings/vmlDrawing3.vml"/><Relationship Id="rId6" Type="http://schemas.openxmlformats.org/officeDocument/2006/relationships/oleObject" Target="../embeddings/oleObject13.bin"/><Relationship Id="rId11" Type="http://schemas.openxmlformats.org/officeDocument/2006/relationships/image" Target="../media/image54.svg"/><Relationship Id="rId5" Type="http://schemas.openxmlformats.org/officeDocument/2006/relationships/image" Target="../media/image52.svg"/><Relationship Id="rId15" Type="http://schemas.openxmlformats.org/officeDocument/2006/relationships/image" Target="../media/image50.wmf"/><Relationship Id="rId10" Type="http://schemas.openxmlformats.org/officeDocument/2006/relationships/image" Target="../media/image53.png"/><Relationship Id="rId19" Type="http://schemas.openxmlformats.org/officeDocument/2006/relationships/image" Target="../media/image56.svg"/><Relationship Id="rId4" Type="http://schemas.openxmlformats.org/officeDocument/2006/relationships/image" Target="../media/image51.png"/><Relationship Id="rId9" Type="http://schemas.openxmlformats.org/officeDocument/2006/relationships/image" Target="../media/image49.wmf"/><Relationship Id="rId14"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1.xml"/><Relationship Id="rId7" Type="http://schemas.openxmlformats.org/officeDocument/2006/relationships/image" Target="../media/image7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76.jpeg"/><Relationship Id="rId10" Type="http://schemas.openxmlformats.org/officeDocument/2006/relationships/image" Target="../media/image75.png"/><Relationship Id="rId4" Type="http://schemas.openxmlformats.org/officeDocument/2006/relationships/notesSlide" Target="../notesSlides/notesSlide19.xml"/><Relationship Id="rId9"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13" y="0"/>
            <a:ext cx="9536167" cy="6858000"/>
          </a:xfrm>
          <a:prstGeom prst="rect">
            <a:avLst/>
          </a:prstGeom>
        </p:spPr>
      </p:pic>
      <p:sp>
        <p:nvSpPr>
          <p:cNvPr id="6" name="Titel 1"/>
          <p:cNvSpPr>
            <a:spLocks noGrp="1"/>
          </p:cNvSpPr>
          <p:nvPr>
            <p:ph type="title"/>
          </p:nvPr>
        </p:nvSpPr>
        <p:spPr>
          <a:xfrm>
            <a:off x="457200" y="2924944"/>
            <a:ext cx="8229600" cy="792088"/>
          </a:xfrm>
        </p:spPr>
        <p:txBody>
          <a:bodyPr>
            <a:normAutofit/>
          </a:bodyPr>
          <a:lstStyle/>
          <a:p>
            <a:r>
              <a:rPr lang="en-US" sz="2400" dirty="0">
                <a:solidFill>
                  <a:srgbClr val="02525B"/>
                </a:solidFill>
                <a:effectLst/>
              </a:rPr>
              <a:t>Brick Patterns on shells using geodesic coordinates</a:t>
            </a:r>
            <a:endParaRPr lang="de-DE" sz="2400" dirty="0">
              <a:solidFill>
                <a:srgbClr val="02525B"/>
              </a:solidFill>
            </a:endParaRPr>
          </a:p>
        </p:txBody>
      </p:sp>
      <p:sp>
        <p:nvSpPr>
          <p:cNvPr id="7" name="Titel 1"/>
          <p:cNvSpPr txBox="1">
            <a:spLocks/>
          </p:cNvSpPr>
          <p:nvPr/>
        </p:nvSpPr>
        <p:spPr>
          <a:xfrm>
            <a:off x="457200" y="3933056"/>
            <a:ext cx="8229600" cy="97978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solidFill>
                  <a:srgbClr val="02525B"/>
                </a:solidFill>
              </a:rPr>
              <a:t>Emil Adiels</a:t>
            </a:r>
          </a:p>
          <a:p>
            <a:r>
              <a:rPr lang="en-US" sz="1400" dirty="0">
                <a:solidFill>
                  <a:srgbClr val="02525B"/>
                </a:solidFill>
              </a:rPr>
              <a:t>Mats Ander, Chris J K Williams</a:t>
            </a:r>
          </a:p>
          <a:p>
            <a:endParaRPr lang="de-DE" sz="1400" dirty="0">
              <a:solidFill>
                <a:srgbClr val="02525B"/>
              </a:solidFill>
            </a:endParaRPr>
          </a:p>
        </p:txBody>
      </p:sp>
      <p:sp>
        <p:nvSpPr>
          <p:cNvPr id="8" name="Titel 1"/>
          <p:cNvSpPr txBox="1">
            <a:spLocks/>
          </p:cNvSpPr>
          <p:nvPr/>
        </p:nvSpPr>
        <p:spPr>
          <a:xfrm>
            <a:off x="458425" y="2219028"/>
            <a:ext cx="8229600" cy="4898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400" dirty="0">
                <a:solidFill>
                  <a:srgbClr val="02525B"/>
                </a:solidFill>
              </a:rPr>
              <a:t>9647</a:t>
            </a:r>
            <a:endParaRPr lang="de-DE" sz="1400" dirty="0">
              <a:solidFill>
                <a:srgbClr val="02525B"/>
              </a:solidFill>
            </a:endParaRPr>
          </a:p>
        </p:txBody>
      </p:sp>
      <p:pic>
        <p:nvPicPr>
          <p:cNvPr id="12" name="Bildobjekt 11">
            <a:extLst>
              <a:ext uri="{FF2B5EF4-FFF2-40B4-BE49-F238E27FC236}">
                <a16:creationId xmlns:a16="http://schemas.microsoft.com/office/drawing/2014/main" id="{A5D0FECF-ED8F-4201-AE5E-0616FA528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5086" y="4927948"/>
            <a:ext cx="4319296" cy="1037012"/>
          </a:xfrm>
          <a:prstGeom prst="rect">
            <a:avLst/>
          </a:prstGeom>
        </p:spPr>
      </p:pic>
      <p:sp>
        <p:nvSpPr>
          <p:cNvPr id="13" name="textruta 12">
            <a:extLst>
              <a:ext uri="{FF2B5EF4-FFF2-40B4-BE49-F238E27FC236}">
                <a16:creationId xmlns:a16="http://schemas.microsoft.com/office/drawing/2014/main" id="{6C67F924-C370-42B7-AB39-927B0545EB53}"/>
              </a:ext>
            </a:extLst>
          </p:cNvPr>
          <p:cNvSpPr txBox="1"/>
          <p:nvPr/>
        </p:nvSpPr>
        <p:spPr>
          <a:xfrm>
            <a:off x="4932040" y="5890434"/>
            <a:ext cx="4697279" cy="646331"/>
          </a:xfrm>
          <a:prstGeom prst="rect">
            <a:avLst/>
          </a:prstGeom>
          <a:noFill/>
        </p:spPr>
        <p:txBody>
          <a:bodyPr wrap="square" rtlCol="0">
            <a:spAutoFit/>
          </a:bodyPr>
          <a:lstStyle/>
          <a:p>
            <a:r>
              <a:rPr lang="en-US" b="1" dirty="0">
                <a:latin typeface="Arial" panose="020B0604020202020204" pitchFamily="34" charset="0"/>
                <a:ea typeface="Roboto" panose="02000000000000000000" pitchFamily="2" charset="0"/>
                <a:cs typeface="Arial" panose="020B0604020202020204" pitchFamily="34" charset="0"/>
              </a:rPr>
              <a:t>ARCHITECTURE AND ENGINEERING RESEARCH GROUP</a:t>
            </a:r>
          </a:p>
        </p:txBody>
      </p:sp>
    </p:spTree>
    <p:extLst>
      <p:ext uri="{BB962C8B-B14F-4D97-AF65-F5344CB8AC3E}">
        <p14:creationId xmlns:p14="http://schemas.microsoft.com/office/powerpoint/2010/main" val="85232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a:extLst>
              <a:ext uri="{FF2B5EF4-FFF2-40B4-BE49-F238E27FC236}">
                <a16:creationId xmlns:a16="http://schemas.microsoft.com/office/drawing/2014/main" id="{ABEC321B-FDC3-47F1-ADF1-4DE5B2382BEA}"/>
              </a:ext>
            </a:extLst>
          </p:cNvPr>
          <p:cNvPicPr>
            <a:picLocks noChangeAspect="1"/>
          </p:cNvPicPr>
          <p:nvPr/>
        </p:nvPicPr>
        <p:blipFill>
          <a:blip r:embed="rId3"/>
          <a:stretch>
            <a:fillRect/>
          </a:stretch>
        </p:blipFill>
        <p:spPr>
          <a:xfrm>
            <a:off x="4139952" y="1556792"/>
            <a:ext cx="4624710" cy="2905881"/>
          </a:xfrm>
          <a:prstGeom prst="rect">
            <a:avLst/>
          </a:prstGeom>
        </p:spPr>
      </p:pic>
      <p:pic>
        <p:nvPicPr>
          <p:cNvPr id="7" name="Bildobjekt 6">
            <a:extLst>
              <a:ext uri="{FF2B5EF4-FFF2-40B4-BE49-F238E27FC236}">
                <a16:creationId xmlns:a16="http://schemas.microsoft.com/office/drawing/2014/main" id="{C0DFF6B5-EC63-4C00-8525-FD3BA4D875AC}"/>
              </a:ext>
            </a:extLst>
          </p:cNvPr>
          <p:cNvPicPr>
            <a:picLocks noChangeAspect="1"/>
          </p:cNvPicPr>
          <p:nvPr/>
        </p:nvPicPr>
        <p:blipFill rotWithShape="1">
          <a:blip r:embed="rId4"/>
          <a:srcRect r="61532"/>
          <a:stretch/>
        </p:blipFill>
        <p:spPr>
          <a:xfrm>
            <a:off x="323528" y="1772816"/>
            <a:ext cx="2878246" cy="2940145"/>
          </a:xfrm>
          <a:prstGeom prst="rect">
            <a:avLst/>
          </a:prstGeom>
        </p:spPr>
      </p:pic>
    </p:spTree>
    <p:extLst>
      <p:ext uri="{BB962C8B-B14F-4D97-AF65-F5344CB8AC3E}">
        <p14:creationId xmlns:p14="http://schemas.microsoft.com/office/powerpoint/2010/main" val="362225324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ruta 17">
            <a:extLst>
              <a:ext uri="{FF2B5EF4-FFF2-40B4-BE49-F238E27FC236}">
                <a16:creationId xmlns:a16="http://schemas.microsoft.com/office/drawing/2014/main" id="{83142636-45B5-4778-BA0E-80CD97F21310}"/>
              </a:ext>
            </a:extLst>
          </p:cNvPr>
          <p:cNvSpPr txBox="1"/>
          <p:nvPr/>
        </p:nvSpPr>
        <p:spPr>
          <a:xfrm>
            <a:off x="4582344" y="5373216"/>
            <a:ext cx="3528392"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Choose the starting curve for your bed joints</a:t>
            </a:r>
          </a:p>
        </p:txBody>
      </p:sp>
      <p:sp>
        <p:nvSpPr>
          <p:cNvPr id="19" name="textruta 18">
            <a:extLst>
              <a:ext uri="{FF2B5EF4-FFF2-40B4-BE49-F238E27FC236}">
                <a16:creationId xmlns:a16="http://schemas.microsoft.com/office/drawing/2014/main" id="{02289BA5-86FB-4583-8F92-4765423C50A3}"/>
              </a:ext>
            </a:extLst>
          </p:cNvPr>
          <p:cNvSpPr txBox="1"/>
          <p:nvPr/>
        </p:nvSpPr>
        <p:spPr>
          <a:xfrm>
            <a:off x="4572000" y="5373216"/>
            <a:ext cx="3528392"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Generate the geodesics, orthogonal to starting curve</a:t>
            </a:r>
          </a:p>
        </p:txBody>
      </p:sp>
      <p:sp>
        <p:nvSpPr>
          <p:cNvPr id="20" name="textruta 19">
            <a:extLst>
              <a:ext uri="{FF2B5EF4-FFF2-40B4-BE49-F238E27FC236}">
                <a16:creationId xmlns:a16="http://schemas.microsoft.com/office/drawing/2014/main" id="{909A11E8-E12B-4C57-AD6F-75AB1E38C0FF}"/>
              </a:ext>
            </a:extLst>
          </p:cNvPr>
          <p:cNvSpPr txBox="1"/>
          <p:nvPr/>
        </p:nvSpPr>
        <p:spPr>
          <a:xfrm>
            <a:off x="4582344" y="5373216"/>
            <a:ext cx="3734072"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Create the orthogonal trajectories by measuring along geodesics</a:t>
            </a:r>
          </a:p>
        </p:txBody>
      </p:sp>
      <p:sp>
        <p:nvSpPr>
          <p:cNvPr id="21" name="textruta 20">
            <a:extLst>
              <a:ext uri="{FF2B5EF4-FFF2-40B4-BE49-F238E27FC236}">
                <a16:creationId xmlns:a16="http://schemas.microsoft.com/office/drawing/2014/main" id="{322EFD33-54E5-4E6E-AB3E-195F4FFECAA0}"/>
              </a:ext>
            </a:extLst>
          </p:cNvPr>
          <p:cNvSpPr txBox="1"/>
          <p:nvPr/>
        </p:nvSpPr>
        <p:spPr>
          <a:xfrm>
            <a:off x="4572000" y="5373216"/>
            <a:ext cx="3734072"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Which we represents as the bed joints</a:t>
            </a:r>
          </a:p>
        </p:txBody>
      </p:sp>
      <p:pic>
        <p:nvPicPr>
          <p:cNvPr id="4" name="Bildobjekt 3">
            <a:extLst>
              <a:ext uri="{FF2B5EF4-FFF2-40B4-BE49-F238E27FC236}">
                <a16:creationId xmlns:a16="http://schemas.microsoft.com/office/drawing/2014/main" id="{A6D870E6-BBF8-4F9D-B25A-71EFC5521D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6" y="1591056"/>
            <a:ext cx="4233672" cy="3675888"/>
          </a:xfrm>
          <a:prstGeom prst="rect">
            <a:avLst/>
          </a:prstGeom>
        </p:spPr>
      </p:pic>
      <p:pic>
        <p:nvPicPr>
          <p:cNvPr id="7" name="Bildobjekt 6">
            <a:extLst>
              <a:ext uri="{FF2B5EF4-FFF2-40B4-BE49-F238E27FC236}">
                <a16:creationId xmlns:a16="http://schemas.microsoft.com/office/drawing/2014/main" id="{54BCD3CF-5EF0-4469-9451-B06F90FAF1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936" y="1591056"/>
            <a:ext cx="4233672" cy="3675888"/>
          </a:xfrm>
          <a:prstGeom prst="rect">
            <a:avLst/>
          </a:prstGeom>
        </p:spPr>
      </p:pic>
      <p:pic>
        <p:nvPicPr>
          <p:cNvPr id="12" name="Bildobjekt 11">
            <a:extLst>
              <a:ext uri="{FF2B5EF4-FFF2-40B4-BE49-F238E27FC236}">
                <a16:creationId xmlns:a16="http://schemas.microsoft.com/office/drawing/2014/main" id="{43266AC5-D835-479D-9228-868F2AED50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5936" y="1591056"/>
            <a:ext cx="4233672" cy="3675888"/>
          </a:xfrm>
          <a:prstGeom prst="rect">
            <a:avLst/>
          </a:prstGeom>
        </p:spPr>
      </p:pic>
      <p:pic>
        <p:nvPicPr>
          <p:cNvPr id="14" name="Bildobjekt 13">
            <a:extLst>
              <a:ext uri="{FF2B5EF4-FFF2-40B4-BE49-F238E27FC236}">
                <a16:creationId xmlns:a16="http://schemas.microsoft.com/office/drawing/2014/main" id="{A2657C96-DC2B-499C-87DE-D34F96D1CC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5936" y="1591056"/>
            <a:ext cx="4233672" cy="3675888"/>
          </a:xfrm>
          <a:prstGeom prst="rect">
            <a:avLst/>
          </a:prstGeom>
        </p:spPr>
      </p:pic>
      <p:pic>
        <p:nvPicPr>
          <p:cNvPr id="16" name="Bildobjekt 15">
            <a:extLst>
              <a:ext uri="{FF2B5EF4-FFF2-40B4-BE49-F238E27FC236}">
                <a16:creationId xmlns:a16="http://schemas.microsoft.com/office/drawing/2014/main" id="{BD747881-0C67-4536-9494-5DB1A89A58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95936" y="1591056"/>
            <a:ext cx="4233672" cy="3675888"/>
          </a:xfrm>
          <a:prstGeom prst="rect">
            <a:avLst/>
          </a:prstGeom>
        </p:spPr>
      </p:pic>
      <p:pic>
        <p:nvPicPr>
          <p:cNvPr id="3" name="Bildobjekt 2">
            <a:extLst>
              <a:ext uri="{FF2B5EF4-FFF2-40B4-BE49-F238E27FC236}">
                <a16:creationId xmlns:a16="http://schemas.microsoft.com/office/drawing/2014/main" id="{6C0C578F-DE18-444C-ACE8-36F615A50F66}"/>
              </a:ext>
            </a:extLst>
          </p:cNvPr>
          <p:cNvPicPr>
            <a:picLocks noChangeAspect="1"/>
          </p:cNvPicPr>
          <p:nvPr/>
        </p:nvPicPr>
        <p:blipFill rotWithShape="1">
          <a:blip r:embed="rId8"/>
          <a:srcRect r="61532"/>
          <a:stretch/>
        </p:blipFill>
        <p:spPr>
          <a:xfrm>
            <a:off x="323528" y="1877477"/>
            <a:ext cx="2878246" cy="2940145"/>
          </a:xfrm>
          <a:prstGeom prst="rect">
            <a:avLst/>
          </a:prstGeom>
        </p:spPr>
      </p:pic>
      <p:pic>
        <p:nvPicPr>
          <p:cNvPr id="9" name="Bildobjekt 8">
            <a:extLst>
              <a:ext uri="{FF2B5EF4-FFF2-40B4-BE49-F238E27FC236}">
                <a16:creationId xmlns:a16="http://schemas.microsoft.com/office/drawing/2014/main" id="{218C7950-805F-4F0B-B11E-96A58440197C}"/>
              </a:ext>
            </a:extLst>
          </p:cNvPr>
          <p:cNvPicPr>
            <a:picLocks noChangeAspect="1"/>
          </p:cNvPicPr>
          <p:nvPr/>
        </p:nvPicPr>
        <p:blipFill>
          <a:blip r:embed="rId9"/>
          <a:stretch>
            <a:fillRect/>
          </a:stretch>
        </p:blipFill>
        <p:spPr>
          <a:xfrm>
            <a:off x="288032" y="1807866"/>
            <a:ext cx="3707904" cy="2329817"/>
          </a:xfrm>
          <a:prstGeom prst="rect">
            <a:avLst/>
          </a:prstGeom>
        </p:spPr>
      </p:pic>
      <p:sp>
        <p:nvSpPr>
          <p:cNvPr id="17" name="Rektangel 16">
            <a:extLst>
              <a:ext uri="{FF2B5EF4-FFF2-40B4-BE49-F238E27FC236}">
                <a16:creationId xmlns:a16="http://schemas.microsoft.com/office/drawing/2014/main" id="{D45D269A-F25A-47C5-8E48-6DBB482C61CC}"/>
              </a:ext>
            </a:extLst>
          </p:cNvPr>
          <p:cNvSpPr/>
          <p:nvPr/>
        </p:nvSpPr>
        <p:spPr>
          <a:xfrm>
            <a:off x="265010" y="1757438"/>
            <a:ext cx="3707904" cy="2639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628928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4000"/>
                            </p:stCondLst>
                            <p:childTnLst>
                              <p:par>
                                <p:cTn id="12" presetID="10" presetClass="entr" presetSubtype="0" fill="hold" nodeType="afterEffect">
                                  <p:stCondLst>
                                    <p:cond delay="3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par>
                                <p:cTn id="15" presetID="10" presetClass="entr" presetSubtype="0" fill="hold" nodeType="withEffect">
                                  <p:stCondLst>
                                    <p:cond delay="3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30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8000"/>
                            </p:stCondLst>
                            <p:childTnLst>
                              <p:par>
                                <p:cTn id="22" presetID="10" presetClass="entr" presetSubtype="0" fill="hold" nodeType="afterEffect">
                                  <p:stCondLst>
                                    <p:cond delay="30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childTnLst>
                                </p:cTn>
                              </p:par>
                              <p:par>
                                <p:cTn id="25" presetID="10" presetClass="entr" presetSubtype="0" fill="hold" nodeType="withEffect">
                                  <p:stCondLst>
                                    <p:cond delay="3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2000"/>
                            </p:stCondLst>
                            <p:childTnLst>
                              <p:par>
                                <p:cTn id="32" presetID="10" presetClass="entr" presetSubtype="0" fill="hold" nodeType="afterEffect">
                                  <p:stCondLst>
                                    <p:cond delay="30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30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A9686F35-B0E8-4809-9ABB-E489DD0C0A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14" t="1" r="2787" b="74679"/>
          <a:stretch/>
        </p:blipFill>
        <p:spPr>
          <a:xfrm>
            <a:off x="392564" y="1412776"/>
            <a:ext cx="5115540" cy="1805485"/>
          </a:xfrm>
          <a:prstGeom prst="rect">
            <a:avLst/>
          </a:prstGeom>
          <a:ln>
            <a:solidFill>
              <a:schemeClr val="tx1"/>
            </a:solidFill>
          </a:ln>
        </p:spPr>
      </p:pic>
      <p:pic>
        <p:nvPicPr>
          <p:cNvPr id="8" name="Bildobjekt 7">
            <a:extLst>
              <a:ext uri="{FF2B5EF4-FFF2-40B4-BE49-F238E27FC236}">
                <a16:creationId xmlns:a16="http://schemas.microsoft.com/office/drawing/2014/main" id="{00871EA8-AFDD-4CBE-9B2E-D907A4BE0F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18" t="56731" r="-304" b="1144"/>
          <a:stretch/>
        </p:blipFill>
        <p:spPr>
          <a:xfrm>
            <a:off x="395536" y="3335510"/>
            <a:ext cx="5094622" cy="2871962"/>
          </a:xfrm>
          <a:prstGeom prst="rect">
            <a:avLst/>
          </a:prstGeom>
          <a:ln>
            <a:solidFill>
              <a:schemeClr val="tx1"/>
            </a:solidFill>
          </a:ln>
        </p:spPr>
      </p:pic>
      <p:pic>
        <p:nvPicPr>
          <p:cNvPr id="4" name="Bildobjekt 3">
            <a:extLst>
              <a:ext uri="{FF2B5EF4-FFF2-40B4-BE49-F238E27FC236}">
                <a16:creationId xmlns:a16="http://schemas.microsoft.com/office/drawing/2014/main" id="{E817E358-A44F-4684-9826-7DB6A77F92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635" t="23662" r="1211" b="43277"/>
          <a:stretch/>
        </p:blipFill>
        <p:spPr>
          <a:xfrm rot="5400000">
            <a:off x="5403065" y="3162642"/>
            <a:ext cx="3413299" cy="2988840"/>
          </a:xfrm>
          <a:prstGeom prst="rect">
            <a:avLst/>
          </a:prstGeom>
        </p:spPr>
      </p:pic>
      <p:pic>
        <p:nvPicPr>
          <p:cNvPr id="9" name="Bildobjekt 8">
            <a:extLst>
              <a:ext uri="{FF2B5EF4-FFF2-40B4-BE49-F238E27FC236}">
                <a16:creationId xmlns:a16="http://schemas.microsoft.com/office/drawing/2014/main" id="{CCF06483-EA0C-41AD-B5EF-FDC6A98E5E1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200" t="39939" r="52162" b="44288"/>
          <a:stretch/>
        </p:blipFill>
        <p:spPr>
          <a:xfrm>
            <a:off x="5689022" y="1556792"/>
            <a:ext cx="2592288" cy="1248488"/>
          </a:xfrm>
          <a:prstGeom prst="rect">
            <a:avLst/>
          </a:prstGeom>
        </p:spPr>
      </p:pic>
      <p:pic>
        <p:nvPicPr>
          <p:cNvPr id="6" name="Bildobjekt 5">
            <a:extLst>
              <a:ext uri="{FF2B5EF4-FFF2-40B4-BE49-F238E27FC236}">
                <a16:creationId xmlns:a16="http://schemas.microsoft.com/office/drawing/2014/main" id="{8941850B-CA0B-4995-8F0E-D650A2D5D16E}"/>
              </a:ext>
            </a:extLst>
          </p:cNvPr>
          <p:cNvPicPr>
            <a:picLocks noChangeAspect="1"/>
          </p:cNvPicPr>
          <p:nvPr/>
        </p:nvPicPr>
        <p:blipFill>
          <a:blip r:embed="rId5"/>
          <a:stretch>
            <a:fillRect/>
          </a:stretch>
        </p:blipFill>
        <p:spPr>
          <a:xfrm>
            <a:off x="683568" y="56332"/>
            <a:ext cx="1872208" cy="1190232"/>
          </a:xfrm>
          <a:prstGeom prst="rect">
            <a:avLst/>
          </a:prstGeom>
        </p:spPr>
      </p:pic>
      <p:sp>
        <p:nvSpPr>
          <p:cNvPr id="2" name="Rektangel 1">
            <a:extLst>
              <a:ext uri="{FF2B5EF4-FFF2-40B4-BE49-F238E27FC236}">
                <a16:creationId xmlns:a16="http://schemas.microsoft.com/office/drawing/2014/main" id="{5240B479-FA00-4A24-86C8-C89A68944D5A}"/>
              </a:ext>
            </a:extLst>
          </p:cNvPr>
          <p:cNvSpPr/>
          <p:nvPr/>
        </p:nvSpPr>
        <p:spPr>
          <a:xfrm>
            <a:off x="2537715" y="348093"/>
            <a:ext cx="4572000" cy="646331"/>
          </a:xfrm>
          <a:prstGeom prst="rect">
            <a:avLst/>
          </a:prstGeom>
        </p:spPr>
        <p:txBody>
          <a:bodyPr>
            <a:spAutoFit/>
          </a:bodyPr>
          <a:lstStyle/>
          <a:p>
            <a:r>
              <a:rPr lang="en-US" b="1" dirty="0"/>
              <a:t>Decorating technique </a:t>
            </a:r>
            <a:r>
              <a:rPr lang="en-US" dirty="0"/>
              <a:t>- geometrical mapping on known shell</a:t>
            </a:r>
          </a:p>
        </p:txBody>
      </p:sp>
      <p:sp>
        <p:nvSpPr>
          <p:cNvPr id="7" name="Rektangel 6">
            <a:extLst>
              <a:ext uri="{FF2B5EF4-FFF2-40B4-BE49-F238E27FC236}">
                <a16:creationId xmlns:a16="http://schemas.microsoft.com/office/drawing/2014/main" id="{716ABD2F-47A3-432F-997D-321B1A35A5CB}"/>
              </a:ext>
            </a:extLst>
          </p:cNvPr>
          <p:cNvSpPr/>
          <p:nvPr/>
        </p:nvSpPr>
        <p:spPr>
          <a:xfrm>
            <a:off x="5580112" y="1411660"/>
            <a:ext cx="2843808" cy="479469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72775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smdarq.net/wp-content/uploads/2009/10/OttoMultihalle-GridShell-model.jpg">
            <a:extLst>
              <a:ext uri="{FF2B5EF4-FFF2-40B4-BE49-F238E27FC236}">
                <a16:creationId xmlns:a16="http://schemas.microsoft.com/office/drawing/2014/main" id="{6B68C467-A4DB-440E-A504-1947A03E8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88640"/>
            <a:ext cx="5993839" cy="5709677"/>
          </a:xfrm>
          <a:prstGeom prst="rect">
            <a:avLst/>
          </a:prstGeom>
          <a:noFill/>
          <a:extLst>
            <a:ext uri="{909E8E84-426E-40DD-AFC4-6F175D3DCCD1}">
              <a14:hiddenFill xmlns:a14="http://schemas.microsoft.com/office/drawing/2010/main">
                <a:solidFill>
                  <a:srgbClr val="FFFFFF"/>
                </a:solidFill>
              </a14:hiddenFill>
            </a:ext>
          </a:extLst>
        </p:spPr>
      </p:pic>
      <p:sp>
        <p:nvSpPr>
          <p:cNvPr id="2" name="Rektangel 1">
            <a:extLst>
              <a:ext uri="{FF2B5EF4-FFF2-40B4-BE49-F238E27FC236}">
                <a16:creationId xmlns:a16="http://schemas.microsoft.com/office/drawing/2014/main" id="{12E8519F-04BC-4AF9-8B1D-A9FE659F0B98}"/>
              </a:ext>
            </a:extLst>
          </p:cNvPr>
          <p:cNvSpPr/>
          <p:nvPr/>
        </p:nvSpPr>
        <p:spPr>
          <a:xfrm>
            <a:off x="4427984" y="5898317"/>
            <a:ext cx="3600400"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Mannheim </a:t>
            </a:r>
            <a:r>
              <a:rPr lang="en-US" sz="1200" dirty="0" err="1">
                <a:latin typeface="Arial" panose="020B0604020202020204" pitchFamily="34" charset="0"/>
                <a:cs typeface="Arial" panose="020B0604020202020204" pitchFamily="34" charset="0"/>
              </a:rPr>
              <a:t>Multihalle</a:t>
            </a:r>
            <a:r>
              <a:rPr lang="en-US" sz="1200" dirty="0">
                <a:latin typeface="Arial" panose="020B0604020202020204" pitchFamily="34" charset="0"/>
                <a:cs typeface="Arial" panose="020B0604020202020204" pitchFamily="34" charset="0"/>
              </a:rPr>
              <a:t>– Hanging Chain Model.</a:t>
            </a:r>
          </a:p>
        </p:txBody>
      </p:sp>
    </p:spTree>
    <p:extLst>
      <p:ext uri="{BB962C8B-B14F-4D97-AF65-F5344CB8AC3E}">
        <p14:creationId xmlns:p14="http://schemas.microsoft.com/office/powerpoint/2010/main" val="2096986146"/>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ruta 5">
            <a:extLst>
              <a:ext uri="{FF2B5EF4-FFF2-40B4-BE49-F238E27FC236}">
                <a16:creationId xmlns:a16="http://schemas.microsoft.com/office/drawing/2014/main" id="{9C046F88-D4B4-425B-87F1-5C0BFE188844}"/>
              </a:ext>
            </a:extLst>
          </p:cNvPr>
          <p:cNvSpPr txBox="1"/>
          <p:nvPr/>
        </p:nvSpPr>
        <p:spPr>
          <a:xfrm>
            <a:off x="1907704" y="2420888"/>
            <a:ext cx="604991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  can we make our form finding produce geodesic coordinates ?</a:t>
            </a:r>
            <a:endParaRPr lang="en-US" sz="1350" dirty="0">
              <a:latin typeface="Arial" panose="020B0604020202020204" pitchFamily="34" charset="0"/>
              <a:cs typeface="Arial" panose="020B0604020202020204" pitchFamily="34" charset="0"/>
            </a:endParaRPr>
          </a:p>
        </p:txBody>
      </p:sp>
      <p:grpSp>
        <p:nvGrpSpPr>
          <p:cNvPr id="3" name="Grupp 2">
            <a:extLst>
              <a:ext uri="{FF2B5EF4-FFF2-40B4-BE49-F238E27FC236}">
                <a16:creationId xmlns:a16="http://schemas.microsoft.com/office/drawing/2014/main" id="{E9A52793-098D-47C4-B29D-80E78404C224}"/>
              </a:ext>
            </a:extLst>
          </p:cNvPr>
          <p:cNvGrpSpPr/>
          <p:nvPr/>
        </p:nvGrpSpPr>
        <p:grpSpPr>
          <a:xfrm>
            <a:off x="1907704" y="1772816"/>
            <a:ext cx="6120680" cy="3681700"/>
            <a:chOff x="1547664" y="1484784"/>
            <a:chExt cx="6120680" cy="3681700"/>
          </a:xfrm>
        </p:grpSpPr>
        <p:pic>
          <p:nvPicPr>
            <p:cNvPr id="3074" name="Picture 2" descr="http://www.disneypictures.net/data/media/283/genie_3_wishes.jpg">
              <a:extLst>
                <a:ext uri="{FF2B5EF4-FFF2-40B4-BE49-F238E27FC236}">
                  <a16:creationId xmlns:a16="http://schemas.microsoft.com/office/drawing/2014/main" id="{42D55209-D5A2-4457-A4AB-6F07EE8AD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484784"/>
              <a:ext cx="5540108" cy="3116311"/>
            </a:xfrm>
            <a:prstGeom prst="rect">
              <a:avLst/>
            </a:prstGeom>
            <a:noFill/>
            <a:extLst>
              <a:ext uri="{909E8E84-426E-40DD-AFC4-6F175D3DCCD1}">
                <a14:hiddenFill xmlns:a14="http://schemas.microsoft.com/office/drawing/2010/main">
                  <a:solidFill>
                    <a:srgbClr val="FFFFFF"/>
                  </a:solidFill>
                </a14:hiddenFill>
              </a:ext>
            </a:extLst>
          </p:spPr>
        </p:pic>
        <p:sp>
          <p:nvSpPr>
            <p:cNvPr id="2" name="textruta 1">
              <a:extLst>
                <a:ext uri="{FF2B5EF4-FFF2-40B4-BE49-F238E27FC236}">
                  <a16:creationId xmlns:a16="http://schemas.microsoft.com/office/drawing/2014/main" id="{C894F040-7E64-4A73-A019-A9256117C09B}"/>
                </a:ext>
              </a:extLst>
            </p:cNvPr>
            <p:cNvSpPr txBox="1"/>
            <p:nvPr/>
          </p:nvSpPr>
          <p:spPr>
            <a:xfrm>
              <a:off x="1547664" y="4797152"/>
              <a:ext cx="6120680" cy="369332"/>
            </a:xfrm>
            <a:prstGeom prst="rect">
              <a:avLst/>
            </a:prstGeom>
            <a:noFill/>
          </p:spPr>
          <p:txBody>
            <a:bodyPr wrap="square" rtlCol="0">
              <a:spAutoFit/>
            </a:bodyPr>
            <a:lstStyle/>
            <a:p>
              <a:r>
                <a:rPr lang="en-US" dirty="0">
                  <a:latin typeface="Arial" panose="020B0604020202020204" pitchFamily="34" charset="0"/>
                  <a:ea typeface="Roboto" panose="02000000000000000000" pitchFamily="2" charset="0"/>
                  <a:cs typeface="Arial" panose="020B0604020202020204" pitchFamily="34" charset="0"/>
                </a:rPr>
                <a:t>9 Unknowns - 6 equations = 3 wishes</a:t>
              </a:r>
            </a:p>
          </p:txBody>
        </p:sp>
      </p:grpSp>
    </p:spTree>
    <p:extLst>
      <p:ext uri="{BB962C8B-B14F-4D97-AF65-F5344CB8AC3E}">
        <p14:creationId xmlns:p14="http://schemas.microsoft.com/office/powerpoint/2010/main" val="1381498419"/>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Objekt 46">
            <a:extLst>
              <a:ext uri="{FF2B5EF4-FFF2-40B4-BE49-F238E27FC236}">
                <a16:creationId xmlns:a16="http://schemas.microsoft.com/office/drawing/2014/main" id="{D0030C24-BA33-4184-9F24-ED15E56DBB53}"/>
              </a:ext>
            </a:extLst>
          </p:cNvPr>
          <p:cNvGraphicFramePr>
            <a:graphicFrameLocks noChangeAspect="1"/>
          </p:cNvGraphicFramePr>
          <p:nvPr>
            <p:extLst/>
          </p:nvPr>
        </p:nvGraphicFramePr>
        <p:xfrm>
          <a:off x="3986213" y="2855119"/>
          <a:ext cx="85725" cy="133350"/>
        </p:xfrm>
        <a:graphic>
          <a:graphicData uri="http://schemas.openxmlformats.org/presentationml/2006/ole">
            <mc:AlternateContent xmlns:mc="http://schemas.openxmlformats.org/markup-compatibility/2006">
              <mc:Choice xmlns:v="urn:schemas-microsoft-com:vml" Requires="v">
                <p:oleObj spid="_x0000_s9614" name="Equation" r:id="rId3" imgW="114120" imgH="177480" progId="Equation.DSMT4">
                  <p:embed/>
                </p:oleObj>
              </mc:Choice>
              <mc:Fallback>
                <p:oleObj name="Equation" r:id="rId3" imgW="114120" imgH="177480" progId="Equation.DSMT4">
                  <p:embed/>
                  <p:pic>
                    <p:nvPicPr>
                      <p:cNvPr id="47" name="Objekt 46">
                        <a:extLst>
                          <a:ext uri="{FF2B5EF4-FFF2-40B4-BE49-F238E27FC236}">
                            <a16:creationId xmlns:a16="http://schemas.microsoft.com/office/drawing/2014/main" id="{D0030C24-BA33-4184-9F24-ED15E56DBB53}"/>
                          </a:ext>
                        </a:extLst>
                      </p:cNvPr>
                      <p:cNvPicPr/>
                      <p:nvPr/>
                    </p:nvPicPr>
                    <p:blipFill>
                      <a:blip r:embed="rId4"/>
                      <a:stretch>
                        <a:fillRect/>
                      </a:stretch>
                    </p:blipFill>
                    <p:spPr>
                      <a:xfrm>
                        <a:off x="3986213" y="2855119"/>
                        <a:ext cx="85725" cy="1333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Rektangel 9">
                <a:extLst>
                  <a:ext uri="{FF2B5EF4-FFF2-40B4-BE49-F238E27FC236}">
                    <a16:creationId xmlns:a16="http://schemas.microsoft.com/office/drawing/2014/main" id="{36721D8F-EB5F-4C56-AC71-4CDE609D4AAF}"/>
                  </a:ext>
                </a:extLst>
              </p:cNvPr>
              <p:cNvSpPr/>
              <p:nvPr/>
            </p:nvSpPr>
            <p:spPr>
              <a:xfrm>
                <a:off x="8533926" y="3725425"/>
                <a:ext cx="71227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i="1">
                          <a:latin typeface="Arial" panose="020B0604020202020204" pitchFamily="34" charset="0"/>
                          <a:cs typeface="Arial" panose="020B0604020202020204" pitchFamily="34" charset="0"/>
                        </a:rPr>
                        <m:t> </m:t>
                      </m:r>
                    </m:oMath>
                  </m:oMathPara>
                </a14:m>
                <a:endParaRPr lang="en-US" dirty="0">
                  <a:latin typeface="Arial" panose="020B0604020202020204" pitchFamily="34" charset="0"/>
                  <a:cs typeface="Arial" panose="020B0604020202020204" pitchFamily="34" charset="0"/>
                </a:endParaRPr>
              </a:p>
            </p:txBody>
          </p:sp>
        </mc:Choice>
        <mc:Fallback xmlns="">
          <p:sp>
            <p:nvSpPr>
              <p:cNvPr id="10" name="Rektangel 9">
                <a:extLst>
                  <a:ext uri="{FF2B5EF4-FFF2-40B4-BE49-F238E27FC236}">
                    <a16:creationId xmlns:a16="http://schemas.microsoft.com/office/drawing/2014/main" id="{36721D8F-EB5F-4C56-AC71-4CDE609D4AAF}"/>
                  </a:ext>
                </a:extLst>
              </p:cNvPr>
              <p:cNvSpPr>
                <a:spLocks noRot="1" noChangeAspect="1" noMove="1" noResize="1" noEditPoints="1" noAdjustHandles="1" noChangeArrowheads="1" noChangeShapeType="1" noTextEdit="1"/>
              </p:cNvSpPr>
              <p:nvPr/>
            </p:nvSpPr>
            <p:spPr>
              <a:xfrm>
                <a:off x="8533926" y="3725425"/>
                <a:ext cx="7122795" cy="369332"/>
              </a:xfrm>
              <a:prstGeom prst="rect">
                <a:avLst/>
              </a:prstGeom>
              <a:blipFill>
                <a:blip r:embed="rId5"/>
                <a:stretch>
                  <a:fillRect/>
                </a:stretch>
              </a:blipFill>
            </p:spPr>
            <p:txBody>
              <a:bodyPr/>
              <a:lstStyle/>
              <a:p>
                <a:r>
                  <a:rPr lang="en-US">
                    <a:noFill/>
                  </a:rPr>
                  <a:t> </a:t>
                </a:r>
              </a:p>
            </p:txBody>
          </p:sp>
        </mc:Fallback>
      </mc:AlternateContent>
      <p:graphicFrame>
        <p:nvGraphicFramePr>
          <p:cNvPr id="18" name="Objekt 17">
            <a:extLst>
              <a:ext uri="{FF2B5EF4-FFF2-40B4-BE49-F238E27FC236}">
                <a16:creationId xmlns:a16="http://schemas.microsoft.com/office/drawing/2014/main" id="{47452943-E627-4612-A4DD-E37814D11806}"/>
              </a:ext>
            </a:extLst>
          </p:cNvPr>
          <p:cNvGraphicFramePr>
            <a:graphicFrameLocks noChangeAspect="1"/>
          </p:cNvGraphicFramePr>
          <p:nvPr/>
        </p:nvGraphicFramePr>
        <p:xfrm>
          <a:off x="4914900" y="2654300"/>
          <a:ext cx="914400" cy="198438"/>
        </p:xfrm>
        <a:graphic>
          <a:graphicData uri="http://schemas.openxmlformats.org/presentationml/2006/ole">
            <mc:AlternateContent xmlns:mc="http://schemas.openxmlformats.org/markup-compatibility/2006">
              <mc:Choice xmlns:v="urn:schemas-microsoft-com:vml" Requires="v">
                <p:oleObj spid="_x0000_s9615" name="Equation" r:id="rId6" imgW="914400" imgH="198720" progId="Equation.DSMT4">
                  <p:embed/>
                </p:oleObj>
              </mc:Choice>
              <mc:Fallback>
                <p:oleObj name="Equation" r:id="rId6" imgW="914400" imgH="198720" progId="Equation.DSMT4">
                  <p:embed/>
                  <p:pic>
                    <p:nvPicPr>
                      <p:cNvPr id="18" name="Objekt 17">
                        <a:extLst>
                          <a:ext uri="{FF2B5EF4-FFF2-40B4-BE49-F238E27FC236}">
                            <a16:creationId xmlns:a16="http://schemas.microsoft.com/office/drawing/2014/main" id="{47452943-E627-4612-A4DD-E37814D11806}"/>
                          </a:ext>
                        </a:extLst>
                      </p:cNvPr>
                      <p:cNvPicPr/>
                      <p:nvPr/>
                    </p:nvPicPr>
                    <p:blipFill>
                      <a:blip r:embed="rId7"/>
                      <a:stretch>
                        <a:fillRect/>
                      </a:stretch>
                    </p:blipFill>
                    <p:spPr>
                      <a:xfrm>
                        <a:off x="4914900" y="2654300"/>
                        <a:ext cx="914400" cy="198438"/>
                      </a:xfrm>
                      <a:prstGeom prst="rect">
                        <a:avLst/>
                      </a:prstGeom>
                    </p:spPr>
                  </p:pic>
                </p:oleObj>
              </mc:Fallback>
            </mc:AlternateContent>
          </a:graphicData>
        </a:graphic>
      </p:graphicFrame>
      <p:graphicFrame>
        <p:nvGraphicFramePr>
          <p:cNvPr id="19" name="Objekt 18">
            <a:extLst>
              <a:ext uri="{FF2B5EF4-FFF2-40B4-BE49-F238E27FC236}">
                <a16:creationId xmlns:a16="http://schemas.microsoft.com/office/drawing/2014/main" id="{7C4948AA-8DB2-41E7-A08C-02E31A5F69A0}"/>
              </a:ext>
            </a:extLst>
          </p:cNvPr>
          <p:cNvGraphicFramePr>
            <a:graphicFrameLocks noChangeAspect="1"/>
          </p:cNvGraphicFramePr>
          <p:nvPr/>
        </p:nvGraphicFramePr>
        <p:xfrm>
          <a:off x="4914900" y="2654300"/>
          <a:ext cx="914400" cy="198438"/>
        </p:xfrm>
        <a:graphic>
          <a:graphicData uri="http://schemas.openxmlformats.org/presentationml/2006/ole">
            <mc:AlternateContent xmlns:mc="http://schemas.openxmlformats.org/markup-compatibility/2006">
              <mc:Choice xmlns:v="urn:schemas-microsoft-com:vml" Requires="v">
                <p:oleObj spid="_x0000_s9616" name="Equation" r:id="rId8" imgW="914400" imgH="198720" progId="Equation.DSMT4">
                  <p:embed/>
                </p:oleObj>
              </mc:Choice>
              <mc:Fallback>
                <p:oleObj name="Equation" r:id="rId8" imgW="914400" imgH="198720" progId="Equation.DSMT4">
                  <p:embed/>
                  <p:pic>
                    <p:nvPicPr>
                      <p:cNvPr id="19" name="Objekt 18">
                        <a:extLst>
                          <a:ext uri="{FF2B5EF4-FFF2-40B4-BE49-F238E27FC236}">
                            <a16:creationId xmlns:a16="http://schemas.microsoft.com/office/drawing/2014/main" id="{7C4948AA-8DB2-41E7-A08C-02E31A5F69A0}"/>
                          </a:ext>
                        </a:extLst>
                      </p:cNvPr>
                      <p:cNvPicPr/>
                      <p:nvPr/>
                    </p:nvPicPr>
                    <p:blipFill>
                      <a:blip r:embed="rId4"/>
                      <a:stretch>
                        <a:fillRect/>
                      </a:stretch>
                    </p:blipFill>
                    <p:spPr>
                      <a:xfrm>
                        <a:off x="4914900" y="2654300"/>
                        <a:ext cx="914400" cy="198438"/>
                      </a:xfrm>
                      <a:prstGeom prst="rect">
                        <a:avLst/>
                      </a:prstGeom>
                    </p:spPr>
                  </p:pic>
                </p:oleObj>
              </mc:Fallback>
            </mc:AlternateContent>
          </a:graphicData>
        </a:graphic>
      </p:graphicFrame>
      <p:graphicFrame>
        <p:nvGraphicFramePr>
          <p:cNvPr id="20" name="Objekt 19">
            <a:extLst>
              <a:ext uri="{FF2B5EF4-FFF2-40B4-BE49-F238E27FC236}">
                <a16:creationId xmlns:a16="http://schemas.microsoft.com/office/drawing/2014/main" id="{86081598-FCE2-4C3C-BC40-8A4A6ABE42DD}"/>
              </a:ext>
            </a:extLst>
          </p:cNvPr>
          <p:cNvGraphicFramePr>
            <a:graphicFrameLocks noChangeAspect="1"/>
          </p:cNvGraphicFramePr>
          <p:nvPr/>
        </p:nvGraphicFramePr>
        <p:xfrm>
          <a:off x="4914900" y="2654300"/>
          <a:ext cx="914400" cy="198438"/>
        </p:xfrm>
        <a:graphic>
          <a:graphicData uri="http://schemas.openxmlformats.org/presentationml/2006/ole">
            <mc:AlternateContent xmlns:mc="http://schemas.openxmlformats.org/markup-compatibility/2006">
              <mc:Choice xmlns:v="urn:schemas-microsoft-com:vml" Requires="v">
                <p:oleObj spid="_x0000_s9617" name="Equation" r:id="rId9" imgW="914400" imgH="198720" progId="Equation.DSMT4">
                  <p:embed/>
                </p:oleObj>
              </mc:Choice>
              <mc:Fallback>
                <p:oleObj name="Equation" r:id="rId9" imgW="914400" imgH="198720" progId="Equation.DSMT4">
                  <p:embed/>
                  <p:pic>
                    <p:nvPicPr>
                      <p:cNvPr id="20" name="Objekt 19">
                        <a:extLst>
                          <a:ext uri="{FF2B5EF4-FFF2-40B4-BE49-F238E27FC236}">
                            <a16:creationId xmlns:a16="http://schemas.microsoft.com/office/drawing/2014/main" id="{86081598-FCE2-4C3C-BC40-8A4A6ABE42DD}"/>
                          </a:ext>
                        </a:extLst>
                      </p:cNvPr>
                      <p:cNvPicPr/>
                      <p:nvPr/>
                    </p:nvPicPr>
                    <p:blipFill>
                      <a:blip r:embed="rId7"/>
                      <a:stretch>
                        <a:fillRect/>
                      </a:stretch>
                    </p:blipFill>
                    <p:spPr>
                      <a:xfrm>
                        <a:off x="4914900" y="2654300"/>
                        <a:ext cx="914400" cy="198438"/>
                      </a:xfrm>
                      <a:prstGeom prst="rect">
                        <a:avLst/>
                      </a:prstGeom>
                    </p:spPr>
                  </p:pic>
                </p:oleObj>
              </mc:Fallback>
            </mc:AlternateContent>
          </a:graphicData>
        </a:graphic>
      </p:graphicFrame>
      <p:graphicFrame>
        <p:nvGraphicFramePr>
          <p:cNvPr id="53" name="Objekt 52">
            <a:extLst>
              <a:ext uri="{FF2B5EF4-FFF2-40B4-BE49-F238E27FC236}">
                <a16:creationId xmlns:a16="http://schemas.microsoft.com/office/drawing/2014/main" id="{5D32B30C-A406-4756-8890-50024579A889}"/>
              </a:ext>
            </a:extLst>
          </p:cNvPr>
          <p:cNvGraphicFramePr>
            <a:graphicFrameLocks noChangeAspect="1"/>
          </p:cNvGraphicFramePr>
          <p:nvPr/>
        </p:nvGraphicFramePr>
        <p:xfrm>
          <a:off x="4914900" y="2654300"/>
          <a:ext cx="914400" cy="198438"/>
        </p:xfrm>
        <a:graphic>
          <a:graphicData uri="http://schemas.openxmlformats.org/presentationml/2006/ole">
            <mc:AlternateContent xmlns:mc="http://schemas.openxmlformats.org/markup-compatibility/2006">
              <mc:Choice xmlns:v="urn:schemas-microsoft-com:vml" Requires="v">
                <p:oleObj spid="_x0000_s9618" name="Equation" r:id="rId10" imgW="914400" imgH="198720" progId="Equation.DSMT4">
                  <p:embed/>
                </p:oleObj>
              </mc:Choice>
              <mc:Fallback>
                <p:oleObj name="Equation" r:id="rId10" imgW="914400" imgH="198720" progId="Equation.DSMT4">
                  <p:embed/>
                  <p:pic>
                    <p:nvPicPr>
                      <p:cNvPr id="53" name="Objekt 52">
                        <a:extLst>
                          <a:ext uri="{FF2B5EF4-FFF2-40B4-BE49-F238E27FC236}">
                            <a16:creationId xmlns:a16="http://schemas.microsoft.com/office/drawing/2014/main" id="{5D32B30C-A406-4756-8890-50024579A889}"/>
                          </a:ext>
                        </a:extLst>
                      </p:cNvPr>
                      <p:cNvPicPr/>
                      <p:nvPr/>
                    </p:nvPicPr>
                    <p:blipFill>
                      <a:blip r:embed="rId4"/>
                      <a:stretch>
                        <a:fillRect/>
                      </a:stretch>
                    </p:blipFill>
                    <p:spPr>
                      <a:xfrm>
                        <a:off x="4914900" y="2654300"/>
                        <a:ext cx="914400" cy="198438"/>
                      </a:xfrm>
                      <a:prstGeom prst="rect">
                        <a:avLst/>
                      </a:prstGeom>
                    </p:spPr>
                  </p:pic>
                </p:oleObj>
              </mc:Fallback>
            </mc:AlternateContent>
          </a:graphicData>
        </a:graphic>
      </p:graphicFrame>
      <p:pic>
        <p:nvPicPr>
          <p:cNvPr id="22" name="Bildobjekt 21">
            <a:extLst>
              <a:ext uri="{FF2B5EF4-FFF2-40B4-BE49-F238E27FC236}">
                <a16:creationId xmlns:a16="http://schemas.microsoft.com/office/drawing/2014/main" id="{70F4BE25-A944-48D8-83F4-13E4DFC7CC5F}"/>
              </a:ext>
            </a:extLst>
          </p:cNvPr>
          <p:cNvPicPr>
            <a:picLocks noChangeAspect="1"/>
          </p:cNvPicPr>
          <p:nvPr/>
        </p:nvPicPr>
        <p:blipFill>
          <a:blip r:embed="rId11"/>
          <a:stretch>
            <a:fillRect/>
          </a:stretch>
        </p:blipFill>
        <p:spPr>
          <a:xfrm>
            <a:off x="5220072" y="1773112"/>
            <a:ext cx="3586531" cy="3519703"/>
          </a:xfrm>
          <a:prstGeom prst="rect">
            <a:avLst/>
          </a:prstGeom>
        </p:spPr>
      </p:pic>
      <p:sp>
        <p:nvSpPr>
          <p:cNvPr id="15" name="Rektangel 14">
            <a:extLst>
              <a:ext uri="{FF2B5EF4-FFF2-40B4-BE49-F238E27FC236}">
                <a16:creationId xmlns:a16="http://schemas.microsoft.com/office/drawing/2014/main" id="{8A351269-BAC3-4993-A9BC-169D2F2149DF}"/>
              </a:ext>
            </a:extLst>
          </p:cNvPr>
          <p:cNvSpPr/>
          <p:nvPr/>
        </p:nvSpPr>
        <p:spPr>
          <a:xfrm>
            <a:off x="151069" y="5976067"/>
            <a:ext cx="3312368"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Theoretical Elasticity – A E Green, W </a:t>
            </a:r>
            <a:r>
              <a:rPr lang="en-US" sz="1200" dirty="0" err="1">
                <a:latin typeface="Arial" panose="020B0604020202020204" pitchFamily="34" charset="0"/>
                <a:cs typeface="Arial" panose="020B0604020202020204" pitchFamily="34" charset="0"/>
              </a:rPr>
              <a:t>Zerna</a:t>
            </a:r>
            <a:endParaRPr lang="en-US" sz="1200" dirty="0">
              <a:latin typeface="Arial" panose="020B0604020202020204" pitchFamily="34" charset="0"/>
              <a:cs typeface="Arial" panose="020B0604020202020204" pitchFamily="34" charset="0"/>
            </a:endParaRPr>
          </a:p>
        </p:txBody>
      </p:sp>
      <p:graphicFrame>
        <p:nvGraphicFramePr>
          <p:cNvPr id="16" name="Objekt 15">
            <a:extLst>
              <a:ext uri="{FF2B5EF4-FFF2-40B4-BE49-F238E27FC236}">
                <a16:creationId xmlns:a16="http://schemas.microsoft.com/office/drawing/2014/main" id="{10AC1A2C-7B21-4B7C-BDA6-3209C6C7F5DF}"/>
              </a:ext>
            </a:extLst>
          </p:cNvPr>
          <p:cNvGraphicFramePr>
            <a:graphicFrameLocks noChangeAspect="1"/>
          </p:cNvGraphicFramePr>
          <p:nvPr>
            <p:extLst>
              <p:ext uri="{D42A27DB-BD31-4B8C-83A1-F6EECF244321}">
                <p14:modId xmlns:p14="http://schemas.microsoft.com/office/powerpoint/2010/main" val="22762438"/>
              </p:ext>
            </p:extLst>
          </p:nvPr>
        </p:nvGraphicFramePr>
        <p:xfrm>
          <a:off x="322800" y="1411146"/>
          <a:ext cx="4653027" cy="2759102"/>
        </p:xfrm>
        <a:graphic>
          <a:graphicData uri="http://schemas.openxmlformats.org/presentationml/2006/ole">
            <mc:AlternateContent xmlns:mc="http://schemas.openxmlformats.org/markup-compatibility/2006">
              <mc:Choice xmlns:v="urn:schemas-microsoft-com:vml" Requires="v">
                <p:oleObj spid="_x0000_s9619" name="Equation" r:id="rId12" imgW="3504960" imgH="2082600" progId="Equation.DSMT4">
                  <p:embed/>
                </p:oleObj>
              </mc:Choice>
              <mc:Fallback>
                <p:oleObj name="Equation" r:id="rId12" imgW="3504960" imgH="2082600" progId="Equation.DSMT4">
                  <p:embed/>
                  <p:pic>
                    <p:nvPicPr>
                      <p:cNvPr id="2" name="Objekt 1">
                        <a:extLst>
                          <a:ext uri="{FF2B5EF4-FFF2-40B4-BE49-F238E27FC236}">
                            <a16:creationId xmlns:a16="http://schemas.microsoft.com/office/drawing/2014/main" id="{A5D0F680-2FD7-47E0-8D59-CA99E877AC26}"/>
                          </a:ext>
                        </a:extLst>
                      </p:cNvPr>
                      <p:cNvPicPr/>
                      <p:nvPr/>
                    </p:nvPicPr>
                    <p:blipFill>
                      <a:blip r:embed="rId13"/>
                      <a:stretch>
                        <a:fillRect/>
                      </a:stretch>
                    </p:blipFill>
                    <p:spPr>
                      <a:xfrm>
                        <a:off x="322800" y="1411146"/>
                        <a:ext cx="4653027" cy="2759102"/>
                      </a:xfrm>
                      <a:prstGeom prst="rect">
                        <a:avLst/>
                      </a:prstGeom>
                    </p:spPr>
                  </p:pic>
                </p:oleObj>
              </mc:Fallback>
            </mc:AlternateContent>
          </a:graphicData>
        </a:graphic>
      </p:graphicFrame>
      <p:sp>
        <p:nvSpPr>
          <p:cNvPr id="21" name="textruta 20">
            <a:extLst>
              <a:ext uri="{FF2B5EF4-FFF2-40B4-BE49-F238E27FC236}">
                <a16:creationId xmlns:a16="http://schemas.microsoft.com/office/drawing/2014/main" id="{BAC7B4F5-FDB0-4964-A71C-D2C9CD98BFF5}"/>
              </a:ext>
            </a:extLst>
          </p:cNvPr>
          <p:cNvSpPr txBox="1"/>
          <p:nvPr/>
        </p:nvSpPr>
        <p:spPr>
          <a:xfrm>
            <a:off x="230417" y="2564904"/>
            <a:ext cx="451485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6 surface components</a:t>
            </a:r>
          </a:p>
        </p:txBody>
      </p:sp>
      <p:sp>
        <p:nvSpPr>
          <p:cNvPr id="23" name="textruta 22">
            <a:extLst>
              <a:ext uri="{FF2B5EF4-FFF2-40B4-BE49-F238E27FC236}">
                <a16:creationId xmlns:a16="http://schemas.microsoft.com/office/drawing/2014/main" id="{D97BA545-FF81-4048-8B23-F0772C7E9170}"/>
              </a:ext>
            </a:extLst>
          </p:cNvPr>
          <p:cNvSpPr txBox="1"/>
          <p:nvPr/>
        </p:nvSpPr>
        <p:spPr>
          <a:xfrm>
            <a:off x="230417" y="870335"/>
            <a:ext cx="451485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Curvilinear parametrization of a surface</a:t>
            </a:r>
          </a:p>
        </p:txBody>
      </p:sp>
      <mc:AlternateContent xmlns:mc="http://schemas.openxmlformats.org/markup-compatibility/2006" xmlns:a14="http://schemas.microsoft.com/office/drawing/2010/main">
        <mc:Choice Requires="a14">
          <p:sp>
            <p:nvSpPr>
              <p:cNvPr id="24" name="Rektangel 23">
                <a:extLst>
                  <a:ext uri="{FF2B5EF4-FFF2-40B4-BE49-F238E27FC236}">
                    <a16:creationId xmlns:a16="http://schemas.microsoft.com/office/drawing/2014/main" id="{554F7DB7-4D39-49AB-844D-F12F46593898}"/>
                  </a:ext>
                </a:extLst>
              </p:cNvPr>
              <p:cNvSpPr/>
              <p:nvPr/>
            </p:nvSpPr>
            <p:spPr>
              <a:xfrm>
                <a:off x="151069" y="4628413"/>
                <a:ext cx="4825808" cy="6935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11</m:t>
                                </m:r>
                              </m:sub>
                            </m:sSub>
                            <m:sSub>
                              <m:sSubPr>
                                <m:ctrlPr>
                                  <a:rPr lang="en-US" i="1">
                                    <a:latin typeface="Cambria Math" panose="02040503050406030204" pitchFamily="18" charset="0"/>
                                  </a:rPr>
                                </m:ctrlPr>
                              </m:sSubPr>
                              <m:e>
                                <m:r>
                                  <a:rPr lang="en-US" i="0">
                                    <a:latin typeface="Cambria Math" panose="02040503050406030204" pitchFamily="18" charset="0"/>
                                  </a:rPr>
                                  <m:t>,</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12</m:t>
                                </m:r>
                              </m:sub>
                            </m:sSub>
                            <m:sSub>
                              <m:sSubPr>
                                <m:ctrlPr>
                                  <a:rPr lang="en-US" i="1">
                                    <a:latin typeface="Cambria Math" panose="02040503050406030204" pitchFamily="18" charset="0"/>
                                  </a:rPr>
                                </m:ctrlPr>
                              </m:sSubPr>
                              <m:e>
                                <m:r>
                                  <a:rPr lang="en-US" i="0">
                                    <a:latin typeface="Cambria Math" panose="02040503050406030204" pitchFamily="18" charset="0"/>
                                  </a:rPr>
                                  <m:t>,</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11</m:t>
                                </m:r>
                              </m:sub>
                            </m:sSub>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12</m:t>
                                </m:r>
                              </m:sub>
                              <m:sup>
                                <m:r>
                                  <a:rPr lang="en-US" i="0">
                                    <a:latin typeface="Cambria Math" panose="02040503050406030204" pitchFamily="18" charset="0"/>
                                  </a:rPr>
                                  <m:t>1</m:t>
                                </m:r>
                              </m:sup>
                            </m:sSub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12</m:t>
                                </m:r>
                              </m:sub>
                            </m:sSub>
                            <m:r>
                              <a:rPr lang="en-US" i="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12</m:t>
                                </m:r>
                              </m:sub>
                              <m:sup>
                                <m:r>
                                  <a:rPr lang="en-US" i="0">
                                    <a:latin typeface="Cambria Math" panose="02040503050406030204" pitchFamily="18" charset="0"/>
                                  </a:rPr>
                                  <m:t>2</m:t>
                                </m:r>
                              </m:sup>
                            </m:sSubSup>
                            <m:r>
                              <a:rPr lang="en-US" i="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11</m:t>
                                </m:r>
                              </m:sub>
                              <m:sup>
                                <m:r>
                                  <a:rPr lang="en-US" i="0">
                                    <a:latin typeface="Cambria Math" panose="02040503050406030204" pitchFamily="18" charset="0"/>
                                  </a:rPr>
                                  <m:t>1</m:t>
                                </m:r>
                              </m:sup>
                            </m:sSub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22</m:t>
                                </m:r>
                              </m:sub>
                            </m:sSub>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11</m:t>
                                </m:r>
                              </m:sub>
                              <m:sup>
                                <m:r>
                                  <a:rPr lang="en-US" i="0">
                                    <a:latin typeface="Cambria Math" panose="02040503050406030204" pitchFamily="18" charset="0"/>
                                  </a:rPr>
                                  <m:t>2</m:t>
                                </m:r>
                              </m:sup>
                            </m:sSubSup>
                          </m:e>
                        </m:m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12</m:t>
                                </m:r>
                              </m:sub>
                            </m:sSub>
                            <m:sSub>
                              <m:sSubPr>
                                <m:ctrlPr>
                                  <a:rPr lang="en-US" i="1">
                                    <a:latin typeface="Cambria Math" panose="02040503050406030204" pitchFamily="18" charset="0"/>
                                  </a:rPr>
                                </m:ctrlPr>
                              </m:sSubPr>
                              <m:e>
                                <m:r>
                                  <a:rPr lang="en-US" i="0">
                                    <a:latin typeface="Cambria Math" panose="02040503050406030204" pitchFamily="18" charset="0"/>
                                  </a:rPr>
                                  <m:t>,</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22</m:t>
                                </m:r>
                              </m:sub>
                            </m:sSub>
                            <m:sSub>
                              <m:sSubPr>
                                <m:ctrlPr>
                                  <a:rPr lang="en-US" i="1">
                                    <a:latin typeface="Cambria Math" panose="02040503050406030204" pitchFamily="18" charset="0"/>
                                  </a:rPr>
                                </m:ctrlPr>
                              </m:sSubPr>
                              <m:e>
                                <m:r>
                                  <a:rPr lang="en-US" i="0">
                                    <a:latin typeface="Cambria Math" panose="02040503050406030204" pitchFamily="18" charset="0"/>
                                  </a:rPr>
                                  <m:t>,</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11</m:t>
                                </m:r>
                              </m:sub>
                            </m:sSub>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22</m:t>
                                </m:r>
                              </m:sub>
                              <m:sup>
                                <m:r>
                                  <a:rPr lang="en-US" i="0">
                                    <a:latin typeface="Cambria Math" panose="02040503050406030204" pitchFamily="18" charset="0"/>
                                  </a:rPr>
                                  <m:t>1</m:t>
                                </m:r>
                              </m:sup>
                            </m:sSub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12</m:t>
                                </m:r>
                              </m:sub>
                            </m:sSub>
                            <m:r>
                              <a:rPr lang="en-US" i="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22</m:t>
                                </m:r>
                              </m:sub>
                              <m:sup>
                                <m:r>
                                  <a:rPr lang="en-US" i="0">
                                    <a:latin typeface="Cambria Math" panose="02040503050406030204" pitchFamily="18" charset="0"/>
                                  </a:rPr>
                                  <m:t>2</m:t>
                                </m:r>
                              </m:sup>
                            </m:sSubSup>
                            <m:r>
                              <a:rPr lang="en-US" i="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12</m:t>
                                </m:r>
                              </m:sub>
                              <m:sup>
                                <m:r>
                                  <a:rPr lang="en-US" i="0">
                                    <a:latin typeface="Cambria Math" panose="02040503050406030204" pitchFamily="18" charset="0"/>
                                  </a:rPr>
                                  <m:t>1</m:t>
                                </m:r>
                              </m:sup>
                            </m:sSub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22</m:t>
                                </m:r>
                              </m:sub>
                            </m:sSub>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12</m:t>
                                </m:r>
                              </m:sub>
                              <m:sup>
                                <m:r>
                                  <a:rPr lang="en-US" i="0">
                                    <a:latin typeface="Cambria Math" panose="02040503050406030204" pitchFamily="18" charset="0"/>
                                  </a:rPr>
                                  <m:t>2</m:t>
                                </m:r>
                              </m:sup>
                            </m:sSubSup>
                          </m:e>
                        </m:mr>
                      </m:m>
                    </m:oMath>
                  </m:oMathPara>
                </a14:m>
                <a:endParaRPr lang="en-US" dirty="0">
                  <a:latin typeface="Arial" panose="020B0604020202020204" pitchFamily="34" charset="0"/>
                  <a:cs typeface="Arial" panose="020B0604020202020204" pitchFamily="34" charset="0"/>
                </a:endParaRPr>
              </a:p>
            </p:txBody>
          </p:sp>
        </mc:Choice>
        <mc:Fallback xmlns="">
          <p:sp>
            <p:nvSpPr>
              <p:cNvPr id="24" name="Rektangel 23">
                <a:extLst>
                  <a:ext uri="{FF2B5EF4-FFF2-40B4-BE49-F238E27FC236}">
                    <a16:creationId xmlns:a16="http://schemas.microsoft.com/office/drawing/2014/main" id="{554F7DB7-4D39-49AB-844D-F12F46593898}"/>
                  </a:ext>
                </a:extLst>
              </p:cNvPr>
              <p:cNvSpPr>
                <a:spLocks noRot="1" noChangeAspect="1" noMove="1" noResize="1" noEditPoints="1" noAdjustHandles="1" noChangeArrowheads="1" noChangeShapeType="1" noTextEdit="1"/>
              </p:cNvSpPr>
              <p:nvPr/>
            </p:nvSpPr>
            <p:spPr>
              <a:xfrm>
                <a:off x="151069" y="4628413"/>
                <a:ext cx="4825808" cy="69358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ktangel 24">
                <a:extLst>
                  <a:ext uri="{FF2B5EF4-FFF2-40B4-BE49-F238E27FC236}">
                    <a16:creationId xmlns:a16="http://schemas.microsoft.com/office/drawing/2014/main" id="{94F7721A-C71C-439E-B1B7-BD0A89964681}"/>
                  </a:ext>
                </a:extLst>
              </p:cNvPr>
              <p:cNvSpPr/>
              <p:nvPr/>
            </p:nvSpPr>
            <p:spPr>
              <a:xfrm>
                <a:off x="151069" y="5322001"/>
                <a:ext cx="2148665"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𝐾</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4</m:t>
                          </m:r>
                        </m:den>
                      </m:f>
                      <m:sSup>
                        <m:sSupPr>
                          <m:ctrlPr>
                            <a:rPr lang="en-US" i="1">
                              <a:latin typeface="Cambria Math" panose="02040503050406030204" pitchFamily="18" charset="0"/>
                            </a:rPr>
                          </m:ctrlPr>
                        </m:sSupPr>
                        <m:e>
                          <m:r>
                            <a:rPr lang="en-US" i="1">
                              <a:latin typeface="Cambria Math" panose="02040503050406030204" pitchFamily="18" charset="0"/>
                            </a:rPr>
                            <m:t>𝜖</m:t>
                          </m:r>
                        </m:e>
                        <m:sup>
                          <m:r>
                            <a:rPr lang="en-US" i="1">
                              <a:latin typeface="Cambria Math" panose="02040503050406030204" pitchFamily="18" charset="0"/>
                            </a:rPr>
                            <m:t>𝜆𝛼</m:t>
                          </m:r>
                        </m:sup>
                      </m:sSup>
                      <m:sSup>
                        <m:sSupPr>
                          <m:ctrlPr>
                            <a:rPr lang="en-US" i="1">
                              <a:latin typeface="Cambria Math" panose="02040503050406030204" pitchFamily="18" charset="0"/>
                            </a:rPr>
                          </m:ctrlPr>
                        </m:sSupPr>
                        <m:e>
                          <m:r>
                            <a:rPr lang="en-US" i="1">
                              <a:latin typeface="Cambria Math" panose="02040503050406030204" pitchFamily="18" charset="0"/>
                            </a:rPr>
                            <m:t>𝜖</m:t>
                          </m:r>
                        </m:e>
                        <m:sup>
                          <m:r>
                            <a:rPr lang="en-US" i="1">
                              <a:latin typeface="Cambria Math" panose="02040503050406030204" pitchFamily="18" charset="0"/>
                            </a:rPr>
                            <m:t>𝛽𝛾</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i="1">
                              <a:latin typeface="Cambria Math" panose="02040503050406030204" pitchFamily="18" charset="0"/>
                            </a:rPr>
                            <m:t>𝜆𝛼𝛽𝛾</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25" name="Rektangel 24">
                <a:extLst>
                  <a:ext uri="{FF2B5EF4-FFF2-40B4-BE49-F238E27FC236}">
                    <a16:creationId xmlns:a16="http://schemas.microsoft.com/office/drawing/2014/main" id="{94F7721A-C71C-439E-B1B7-BD0A89964681}"/>
                  </a:ext>
                </a:extLst>
              </p:cNvPr>
              <p:cNvSpPr>
                <a:spLocks noRot="1" noChangeAspect="1" noMove="1" noResize="1" noEditPoints="1" noAdjustHandles="1" noChangeArrowheads="1" noChangeShapeType="1" noTextEdit="1"/>
              </p:cNvSpPr>
              <p:nvPr/>
            </p:nvSpPr>
            <p:spPr>
              <a:xfrm>
                <a:off x="151069" y="5322001"/>
                <a:ext cx="2148665" cy="610936"/>
              </a:xfrm>
              <a:prstGeom prst="rect">
                <a:avLst/>
              </a:prstGeom>
              <a:blipFill>
                <a:blip r:embed="rId15"/>
                <a:stretch>
                  <a:fillRect/>
                </a:stretch>
              </a:blipFill>
            </p:spPr>
            <p:txBody>
              <a:bodyPr/>
              <a:lstStyle/>
              <a:p>
                <a:r>
                  <a:rPr lang="en-US">
                    <a:noFill/>
                  </a:rPr>
                  <a:t> </a:t>
                </a:r>
              </a:p>
            </p:txBody>
          </p:sp>
        </mc:Fallback>
      </mc:AlternateContent>
      <p:sp>
        <p:nvSpPr>
          <p:cNvPr id="26" name="textruta 25">
            <a:extLst>
              <a:ext uri="{FF2B5EF4-FFF2-40B4-BE49-F238E27FC236}">
                <a16:creationId xmlns:a16="http://schemas.microsoft.com/office/drawing/2014/main" id="{ECF09970-7803-4594-934D-200834C44EA3}"/>
              </a:ext>
            </a:extLst>
          </p:cNvPr>
          <p:cNvSpPr txBox="1"/>
          <p:nvPr/>
        </p:nvSpPr>
        <p:spPr>
          <a:xfrm>
            <a:off x="209314" y="4253818"/>
            <a:ext cx="451485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Gauss-</a:t>
            </a:r>
            <a:r>
              <a:rPr lang="en-US" dirty="0" err="1">
                <a:latin typeface="Arial" panose="020B0604020202020204" pitchFamily="34" charset="0"/>
                <a:cs typeface="Arial" panose="020B0604020202020204" pitchFamily="34" charset="0"/>
              </a:rPr>
              <a:t>Codazzi</a:t>
            </a:r>
            <a:r>
              <a:rPr lang="en-US" dirty="0">
                <a:latin typeface="Arial" panose="020B0604020202020204" pitchFamily="34" charset="0"/>
                <a:cs typeface="Arial" panose="020B0604020202020204" pitchFamily="34" charset="0"/>
              </a:rPr>
              <a:t> Equations</a:t>
            </a:r>
          </a:p>
        </p:txBody>
      </p:sp>
    </p:spTree>
    <p:extLst>
      <p:ext uri="{BB962C8B-B14F-4D97-AF65-F5344CB8AC3E}">
        <p14:creationId xmlns:p14="http://schemas.microsoft.com/office/powerpoint/2010/main" val="153178650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objekt 20">
            <a:extLst>
              <a:ext uri="{FF2B5EF4-FFF2-40B4-BE49-F238E27FC236}">
                <a16:creationId xmlns:a16="http://schemas.microsoft.com/office/drawing/2014/main" id="{5E81BE20-B382-4F1E-BA81-9A8B883813B8}"/>
              </a:ext>
            </a:extLst>
          </p:cNvPr>
          <p:cNvPicPr>
            <a:picLocks noChangeAspect="1"/>
          </p:cNvPicPr>
          <p:nvPr/>
        </p:nvPicPr>
        <p:blipFill>
          <a:blip r:embed="rId3"/>
          <a:stretch>
            <a:fillRect/>
          </a:stretch>
        </p:blipFill>
        <p:spPr>
          <a:xfrm>
            <a:off x="4571999" y="312589"/>
            <a:ext cx="4898131" cy="1973163"/>
          </a:xfrm>
          <a:prstGeom prst="rect">
            <a:avLst/>
          </a:prstGeom>
        </p:spPr>
      </p:pic>
      <p:graphicFrame>
        <p:nvGraphicFramePr>
          <p:cNvPr id="47" name="Objekt 46">
            <a:extLst>
              <a:ext uri="{FF2B5EF4-FFF2-40B4-BE49-F238E27FC236}">
                <a16:creationId xmlns:a16="http://schemas.microsoft.com/office/drawing/2014/main" id="{D0030C24-BA33-4184-9F24-ED15E56DBB53}"/>
              </a:ext>
            </a:extLst>
          </p:cNvPr>
          <p:cNvGraphicFramePr>
            <a:graphicFrameLocks noChangeAspect="1"/>
          </p:cNvGraphicFramePr>
          <p:nvPr>
            <p:extLst/>
          </p:nvPr>
        </p:nvGraphicFramePr>
        <p:xfrm>
          <a:off x="3986213" y="2855119"/>
          <a:ext cx="85725" cy="133350"/>
        </p:xfrm>
        <a:graphic>
          <a:graphicData uri="http://schemas.openxmlformats.org/presentationml/2006/ole">
            <mc:AlternateContent xmlns:mc="http://schemas.openxmlformats.org/markup-compatibility/2006">
              <mc:Choice xmlns:v="urn:schemas-microsoft-com:vml" Requires="v">
                <p:oleObj spid="_x0000_s6706" name="Equation" r:id="rId4" imgW="114120" imgH="177480" progId="Equation.DSMT4">
                  <p:embed/>
                </p:oleObj>
              </mc:Choice>
              <mc:Fallback>
                <p:oleObj name="Equation" r:id="rId4" imgW="114120" imgH="177480" progId="Equation.DSMT4">
                  <p:embed/>
                  <p:pic>
                    <p:nvPicPr>
                      <p:cNvPr id="47" name="Objekt 46">
                        <a:extLst>
                          <a:ext uri="{FF2B5EF4-FFF2-40B4-BE49-F238E27FC236}">
                            <a16:creationId xmlns:a16="http://schemas.microsoft.com/office/drawing/2014/main" id="{D0030C24-BA33-4184-9F24-ED15E56DBB53}"/>
                          </a:ext>
                        </a:extLst>
                      </p:cNvPr>
                      <p:cNvPicPr/>
                      <p:nvPr/>
                    </p:nvPicPr>
                    <p:blipFill>
                      <a:blip r:embed="rId5"/>
                      <a:stretch>
                        <a:fillRect/>
                      </a:stretch>
                    </p:blipFill>
                    <p:spPr>
                      <a:xfrm>
                        <a:off x="3986213" y="2855119"/>
                        <a:ext cx="85725" cy="133350"/>
                      </a:xfrm>
                      <a:prstGeom prst="rect">
                        <a:avLst/>
                      </a:prstGeom>
                    </p:spPr>
                  </p:pic>
                </p:oleObj>
              </mc:Fallback>
            </mc:AlternateContent>
          </a:graphicData>
        </a:graphic>
      </p:graphicFrame>
      <p:graphicFrame>
        <p:nvGraphicFramePr>
          <p:cNvPr id="2" name="Objekt 1">
            <a:extLst>
              <a:ext uri="{FF2B5EF4-FFF2-40B4-BE49-F238E27FC236}">
                <a16:creationId xmlns:a16="http://schemas.microsoft.com/office/drawing/2014/main" id="{A5D0F680-2FD7-47E0-8D59-CA99E877AC26}"/>
              </a:ext>
            </a:extLst>
          </p:cNvPr>
          <p:cNvGraphicFramePr>
            <a:graphicFrameLocks noChangeAspect="1"/>
          </p:cNvGraphicFramePr>
          <p:nvPr>
            <p:extLst>
              <p:ext uri="{D42A27DB-BD31-4B8C-83A1-F6EECF244321}">
                <p14:modId xmlns:p14="http://schemas.microsoft.com/office/powerpoint/2010/main" val="3028503366"/>
              </p:ext>
            </p:extLst>
          </p:nvPr>
        </p:nvGraphicFramePr>
        <p:xfrm>
          <a:off x="322800" y="1411146"/>
          <a:ext cx="4653027" cy="2759102"/>
        </p:xfrm>
        <a:graphic>
          <a:graphicData uri="http://schemas.openxmlformats.org/presentationml/2006/ole">
            <mc:AlternateContent xmlns:mc="http://schemas.openxmlformats.org/markup-compatibility/2006">
              <mc:Choice xmlns:v="urn:schemas-microsoft-com:vml" Requires="v">
                <p:oleObj spid="_x0000_s6707" name="Equation" r:id="rId6" imgW="3504960" imgH="2082600" progId="Equation.DSMT4">
                  <p:embed/>
                </p:oleObj>
              </mc:Choice>
              <mc:Fallback>
                <p:oleObj name="Equation" r:id="rId6" imgW="3504960" imgH="2082600" progId="Equation.DSMT4">
                  <p:embed/>
                  <p:pic>
                    <p:nvPicPr>
                      <p:cNvPr id="2" name="Objekt 1">
                        <a:extLst>
                          <a:ext uri="{FF2B5EF4-FFF2-40B4-BE49-F238E27FC236}">
                            <a16:creationId xmlns:a16="http://schemas.microsoft.com/office/drawing/2014/main" id="{A5D0F680-2FD7-47E0-8D59-CA99E877AC26}"/>
                          </a:ext>
                        </a:extLst>
                      </p:cNvPr>
                      <p:cNvPicPr/>
                      <p:nvPr/>
                    </p:nvPicPr>
                    <p:blipFill>
                      <a:blip r:embed="rId7"/>
                      <a:stretch>
                        <a:fillRect/>
                      </a:stretch>
                    </p:blipFill>
                    <p:spPr>
                      <a:xfrm>
                        <a:off x="322800" y="1411146"/>
                        <a:ext cx="4653027" cy="275910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Rektangel 9">
                <a:extLst>
                  <a:ext uri="{FF2B5EF4-FFF2-40B4-BE49-F238E27FC236}">
                    <a16:creationId xmlns:a16="http://schemas.microsoft.com/office/drawing/2014/main" id="{36721D8F-EB5F-4C56-AC71-4CDE609D4AAF}"/>
                  </a:ext>
                </a:extLst>
              </p:cNvPr>
              <p:cNvSpPr/>
              <p:nvPr/>
            </p:nvSpPr>
            <p:spPr>
              <a:xfrm>
                <a:off x="8533926" y="3725425"/>
                <a:ext cx="712279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i="1">
                          <a:latin typeface="Arial" panose="020B0604020202020204" pitchFamily="34" charset="0"/>
                          <a:cs typeface="Arial" panose="020B0604020202020204" pitchFamily="34" charset="0"/>
                        </a:rPr>
                        <m:t> </m:t>
                      </m:r>
                    </m:oMath>
                  </m:oMathPara>
                </a14:m>
                <a:endParaRPr lang="en-US" dirty="0">
                  <a:latin typeface="Arial" panose="020B0604020202020204" pitchFamily="34" charset="0"/>
                  <a:cs typeface="Arial" panose="020B0604020202020204" pitchFamily="34" charset="0"/>
                </a:endParaRPr>
              </a:p>
            </p:txBody>
          </p:sp>
        </mc:Choice>
        <mc:Fallback xmlns="">
          <p:sp>
            <p:nvSpPr>
              <p:cNvPr id="10" name="Rektangel 9">
                <a:extLst>
                  <a:ext uri="{FF2B5EF4-FFF2-40B4-BE49-F238E27FC236}">
                    <a16:creationId xmlns:a16="http://schemas.microsoft.com/office/drawing/2014/main" id="{36721D8F-EB5F-4C56-AC71-4CDE609D4AAF}"/>
                  </a:ext>
                </a:extLst>
              </p:cNvPr>
              <p:cNvSpPr>
                <a:spLocks noRot="1" noChangeAspect="1" noMove="1" noResize="1" noEditPoints="1" noAdjustHandles="1" noChangeArrowheads="1" noChangeShapeType="1" noTextEdit="1"/>
              </p:cNvSpPr>
              <p:nvPr/>
            </p:nvSpPr>
            <p:spPr>
              <a:xfrm>
                <a:off x="8533926" y="3725425"/>
                <a:ext cx="7122795" cy="369332"/>
              </a:xfrm>
              <a:prstGeom prst="rect">
                <a:avLst/>
              </a:prstGeom>
              <a:blipFill>
                <a:blip r:embed="rId8"/>
                <a:stretch>
                  <a:fillRect/>
                </a:stretch>
              </a:blipFill>
            </p:spPr>
            <p:txBody>
              <a:bodyPr/>
              <a:lstStyle/>
              <a:p>
                <a:r>
                  <a:rPr lang="en-US">
                    <a:noFill/>
                  </a:rPr>
                  <a:t> </a:t>
                </a:r>
              </a:p>
            </p:txBody>
          </p:sp>
        </mc:Fallback>
      </mc:AlternateContent>
      <p:graphicFrame>
        <p:nvGraphicFramePr>
          <p:cNvPr id="18" name="Objekt 17">
            <a:extLst>
              <a:ext uri="{FF2B5EF4-FFF2-40B4-BE49-F238E27FC236}">
                <a16:creationId xmlns:a16="http://schemas.microsoft.com/office/drawing/2014/main" id="{47452943-E627-4612-A4DD-E37814D11806}"/>
              </a:ext>
            </a:extLst>
          </p:cNvPr>
          <p:cNvGraphicFramePr>
            <a:graphicFrameLocks noChangeAspect="1"/>
          </p:cNvGraphicFramePr>
          <p:nvPr/>
        </p:nvGraphicFramePr>
        <p:xfrm>
          <a:off x="4914900" y="2654300"/>
          <a:ext cx="914400" cy="198438"/>
        </p:xfrm>
        <a:graphic>
          <a:graphicData uri="http://schemas.openxmlformats.org/presentationml/2006/ole">
            <mc:AlternateContent xmlns:mc="http://schemas.openxmlformats.org/markup-compatibility/2006">
              <mc:Choice xmlns:v="urn:schemas-microsoft-com:vml" Requires="v">
                <p:oleObj spid="_x0000_s6708" name="Equation" r:id="rId9" imgW="914400" imgH="198720" progId="Equation.DSMT4">
                  <p:embed/>
                </p:oleObj>
              </mc:Choice>
              <mc:Fallback>
                <p:oleObj name="Equation" r:id="rId9" imgW="914400" imgH="198720" progId="Equation.DSMT4">
                  <p:embed/>
                  <p:pic>
                    <p:nvPicPr>
                      <p:cNvPr id="18" name="Objekt 17">
                        <a:extLst>
                          <a:ext uri="{FF2B5EF4-FFF2-40B4-BE49-F238E27FC236}">
                            <a16:creationId xmlns:a16="http://schemas.microsoft.com/office/drawing/2014/main" id="{47452943-E627-4612-A4DD-E37814D11806}"/>
                          </a:ext>
                        </a:extLst>
                      </p:cNvPr>
                      <p:cNvPicPr/>
                      <p:nvPr/>
                    </p:nvPicPr>
                    <p:blipFill>
                      <a:blip r:embed="rId10"/>
                      <a:stretch>
                        <a:fillRect/>
                      </a:stretch>
                    </p:blipFill>
                    <p:spPr>
                      <a:xfrm>
                        <a:off x="4914900" y="2654300"/>
                        <a:ext cx="914400" cy="198438"/>
                      </a:xfrm>
                      <a:prstGeom prst="rect">
                        <a:avLst/>
                      </a:prstGeom>
                    </p:spPr>
                  </p:pic>
                </p:oleObj>
              </mc:Fallback>
            </mc:AlternateContent>
          </a:graphicData>
        </a:graphic>
      </p:graphicFrame>
      <p:graphicFrame>
        <p:nvGraphicFramePr>
          <p:cNvPr id="19" name="Objekt 18">
            <a:extLst>
              <a:ext uri="{FF2B5EF4-FFF2-40B4-BE49-F238E27FC236}">
                <a16:creationId xmlns:a16="http://schemas.microsoft.com/office/drawing/2014/main" id="{7C4948AA-8DB2-41E7-A08C-02E31A5F69A0}"/>
              </a:ext>
            </a:extLst>
          </p:cNvPr>
          <p:cNvGraphicFramePr>
            <a:graphicFrameLocks noChangeAspect="1"/>
          </p:cNvGraphicFramePr>
          <p:nvPr/>
        </p:nvGraphicFramePr>
        <p:xfrm>
          <a:off x="4914900" y="2654300"/>
          <a:ext cx="914400" cy="198438"/>
        </p:xfrm>
        <a:graphic>
          <a:graphicData uri="http://schemas.openxmlformats.org/presentationml/2006/ole">
            <mc:AlternateContent xmlns:mc="http://schemas.openxmlformats.org/markup-compatibility/2006">
              <mc:Choice xmlns:v="urn:schemas-microsoft-com:vml" Requires="v">
                <p:oleObj spid="_x0000_s6709" name="Equation" r:id="rId11" imgW="914400" imgH="198720" progId="Equation.DSMT4">
                  <p:embed/>
                </p:oleObj>
              </mc:Choice>
              <mc:Fallback>
                <p:oleObj name="Equation" r:id="rId11" imgW="914400" imgH="198720" progId="Equation.DSMT4">
                  <p:embed/>
                  <p:pic>
                    <p:nvPicPr>
                      <p:cNvPr id="19" name="Objekt 18">
                        <a:extLst>
                          <a:ext uri="{FF2B5EF4-FFF2-40B4-BE49-F238E27FC236}">
                            <a16:creationId xmlns:a16="http://schemas.microsoft.com/office/drawing/2014/main" id="{7C4948AA-8DB2-41E7-A08C-02E31A5F69A0}"/>
                          </a:ext>
                        </a:extLst>
                      </p:cNvPr>
                      <p:cNvPicPr/>
                      <p:nvPr/>
                    </p:nvPicPr>
                    <p:blipFill>
                      <a:blip r:embed="rId5"/>
                      <a:stretch>
                        <a:fillRect/>
                      </a:stretch>
                    </p:blipFill>
                    <p:spPr>
                      <a:xfrm>
                        <a:off x="4914900" y="2654300"/>
                        <a:ext cx="914400" cy="198438"/>
                      </a:xfrm>
                      <a:prstGeom prst="rect">
                        <a:avLst/>
                      </a:prstGeom>
                    </p:spPr>
                  </p:pic>
                </p:oleObj>
              </mc:Fallback>
            </mc:AlternateContent>
          </a:graphicData>
        </a:graphic>
      </p:graphicFrame>
      <p:graphicFrame>
        <p:nvGraphicFramePr>
          <p:cNvPr id="20" name="Objekt 19">
            <a:extLst>
              <a:ext uri="{FF2B5EF4-FFF2-40B4-BE49-F238E27FC236}">
                <a16:creationId xmlns:a16="http://schemas.microsoft.com/office/drawing/2014/main" id="{86081598-FCE2-4C3C-BC40-8A4A6ABE42DD}"/>
              </a:ext>
            </a:extLst>
          </p:cNvPr>
          <p:cNvGraphicFramePr>
            <a:graphicFrameLocks noChangeAspect="1"/>
          </p:cNvGraphicFramePr>
          <p:nvPr/>
        </p:nvGraphicFramePr>
        <p:xfrm>
          <a:off x="4914900" y="2654300"/>
          <a:ext cx="914400" cy="198438"/>
        </p:xfrm>
        <a:graphic>
          <a:graphicData uri="http://schemas.openxmlformats.org/presentationml/2006/ole">
            <mc:AlternateContent xmlns:mc="http://schemas.openxmlformats.org/markup-compatibility/2006">
              <mc:Choice xmlns:v="urn:schemas-microsoft-com:vml" Requires="v">
                <p:oleObj spid="_x0000_s6710" name="Equation" r:id="rId12" imgW="914400" imgH="198720" progId="Equation.DSMT4">
                  <p:embed/>
                </p:oleObj>
              </mc:Choice>
              <mc:Fallback>
                <p:oleObj name="Equation" r:id="rId12" imgW="914400" imgH="198720" progId="Equation.DSMT4">
                  <p:embed/>
                  <p:pic>
                    <p:nvPicPr>
                      <p:cNvPr id="20" name="Objekt 19">
                        <a:extLst>
                          <a:ext uri="{FF2B5EF4-FFF2-40B4-BE49-F238E27FC236}">
                            <a16:creationId xmlns:a16="http://schemas.microsoft.com/office/drawing/2014/main" id="{86081598-FCE2-4C3C-BC40-8A4A6ABE42DD}"/>
                          </a:ext>
                        </a:extLst>
                      </p:cNvPr>
                      <p:cNvPicPr/>
                      <p:nvPr/>
                    </p:nvPicPr>
                    <p:blipFill>
                      <a:blip r:embed="rId10"/>
                      <a:stretch>
                        <a:fillRect/>
                      </a:stretch>
                    </p:blipFill>
                    <p:spPr>
                      <a:xfrm>
                        <a:off x="4914900" y="2654300"/>
                        <a:ext cx="914400" cy="198438"/>
                      </a:xfrm>
                      <a:prstGeom prst="rect">
                        <a:avLst/>
                      </a:prstGeom>
                    </p:spPr>
                  </p:pic>
                </p:oleObj>
              </mc:Fallback>
            </mc:AlternateContent>
          </a:graphicData>
        </a:graphic>
      </p:graphicFrame>
      <p:sp>
        <p:nvSpPr>
          <p:cNvPr id="46" name="textruta 45">
            <a:extLst>
              <a:ext uri="{FF2B5EF4-FFF2-40B4-BE49-F238E27FC236}">
                <a16:creationId xmlns:a16="http://schemas.microsoft.com/office/drawing/2014/main" id="{4FB98535-119E-436E-B04A-1C62E4AC740E}"/>
              </a:ext>
            </a:extLst>
          </p:cNvPr>
          <p:cNvSpPr txBox="1"/>
          <p:nvPr/>
        </p:nvSpPr>
        <p:spPr>
          <a:xfrm>
            <a:off x="5580112" y="4053320"/>
            <a:ext cx="5016857"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Equilibrium equations for </a:t>
            </a:r>
          </a:p>
          <a:p>
            <a:r>
              <a:rPr lang="en-US" dirty="0">
                <a:latin typeface="Arial" panose="020B0604020202020204" pitchFamily="34" charset="0"/>
                <a:cs typeface="Arial" panose="020B0604020202020204" pitchFamily="34" charset="0"/>
              </a:rPr>
              <a:t>a membrane shell(3 equations)</a:t>
            </a:r>
          </a:p>
        </p:txBody>
      </p:sp>
      <p:sp>
        <p:nvSpPr>
          <p:cNvPr id="48" name="textruta 47">
            <a:extLst>
              <a:ext uri="{FF2B5EF4-FFF2-40B4-BE49-F238E27FC236}">
                <a16:creationId xmlns:a16="http://schemas.microsoft.com/office/drawing/2014/main" id="{579B4501-3351-432F-898A-E9D511939820}"/>
              </a:ext>
            </a:extLst>
          </p:cNvPr>
          <p:cNvSpPr txBox="1"/>
          <p:nvPr/>
        </p:nvSpPr>
        <p:spPr>
          <a:xfrm>
            <a:off x="230417" y="2564904"/>
            <a:ext cx="451485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6 surface components</a:t>
            </a:r>
          </a:p>
        </p:txBody>
      </p:sp>
      <p:sp>
        <p:nvSpPr>
          <p:cNvPr id="49" name="textruta 48">
            <a:extLst>
              <a:ext uri="{FF2B5EF4-FFF2-40B4-BE49-F238E27FC236}">
                <a16:creationId xmlns:a16="http://schemas.microsoft.com/office/drawing/2014/main" id="{EC7E4F5B-874F-46EF-B7CC-1D34E4C5DC46}"/>
              </a:ext>
            </a:extLst>
          </p:cNvPr>
          <p:cNvSpPr txBox="1"/>
          <p:nvPr/>
        </p:nvSpPr>
        <p:spPr>
          <a:xfrm>
            <a:off x="230417" y="870335"/>
            <a:ext cx="451485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Curvilinear parametrization of a surface</a:t>
            </a:r>
          </a:p>
        </p:txBody>
      </p:sp>
      <p:graphicFrame>
        <p:nvGraphicFramePr>
          <p:cNvPr id="53" name="Objekt 52">
            <a:extLst>
              <a:ext uri="{FF2B5EF4-FFF2-40B4-BE49-F238E27FC236}">
                <a16:creationId xmlns:a16="http://schemas.microsoft.com/office/drawing/2014/main" id="{5D32B30C-A406-4756-8890-50024579A889}"/>
              </a:ext>
            </a:extLst>
          </p:cNvPr>
          <p:cNvGraphicFramePr>
            <a:graphicFrameLocks noChangeAspect="1"/>
          </p:cNvGraphicFramePr>
          <p:nvPr/>
        </p:nvGraphicFramePr>
        <p:xfrm>
          <a:off x="4914900" y="2654300"/>
          <a:ext cx="914400" cy="198438"/>
        </p:xfrm>
        <a:graphic>
          <a:graphicData uri="http://schemas.openxmlformats.org/presentationml/2006/ole">
            <mc:AlternateContent xmlns:mc="http://schemas.openxmlformats.org/markup-compatibility/2006">
              <mc:Choice xmlns:v="urn:schemas-microsoft-com:vml" Requires="v">
                <p:oleObj spid="_x0000_s6711" name="Equation" r:id="rId13" imgW="914400" imgH="198720" progId="Equation.DSMT4">
                  <p:embed/>
                </p:oleObj>
              </mc:Choice>
              <mc:Fallback>
                <p:oleObj name="Equation" r:id="rId13" imgW="914400" imgH="198720" progId="Equation.DSMT4">
                  <p:embed/>
                  <p:pic>
                    <p:nvPicPr>
                      <p:cNvPr id="53" name="Objekt 52">
                        <a:extLst>
                          <a:ext uri="{FF2B5EF4-FFF2-40B4-BE49-F238E27FC236}">
                            <a16:creationId xmlns:a16="http://schemas.microsoft.com/office/drawing/2014/main" id="{5D32B30C-A406-4756-8890-50024579A889}"/>
                          </a:ext>
                        </a:extLst>
                      </p:cNvPr>
                      <p:cNvPicPr/>
                      <p:nvPr/>
                    </p:nvPicPr>
                    <p:blipFill>
                      <a:blip r:embed="rId5"/>
                      <a:stretch>
                        <a:fillRect/>
                      </a:stretch>
                    </p:blipFill>
                    <p:spPr>
                      <a:xfrm>
                        <a:off x="4914900" y="2654300"/>
                        <a:ext cx="914400" cy="198438"/>
                      </a:xfrm>
                      <a:prstGeom prst="rect">
                        <a:avLst/>
                      </a:prstGeom>
                    </p:spPr>
                  </p:pic>
                </p:oleObj>
              </mc:Fallback>
            </mc:AlternateContent>
          </a:graphicData>
        </a:graphic>
      </p:graphicFrame>
      <p:graphicFrame>
        <p:nvGraphicFramePr>
          <p:cNvPr id="55" name="Objekt 54">
            <a:extLst>
              <a:ext uri="{FF2B5EF4-FFF2-40B4-BE49-F238E27FC236}">
                <a16:creationId xmlns:a16="http://schemas.microsoft.com/office/drawing/2014/main" id="{53661B49-7E02-4D30-A8EA-9B553114810C}"/>
              </a:ext>
            </a:extLst>
          </p:cNvPr>
          <p:cNvGraphicFramePr>
            <a:graphicFrameLocks noChangeAspect="1"/>
          </p:cNvGraphicFramePr>
          <p:nvPr>
            <p:extLst>
              <p:ext uri="{D42A27DB-BD31-4B8C-83A1-F6EECF244321}">
                <p14:modId xmlns:p14="http://schemas.microsoft.com/office/powerpoint/2010/main" val="3313494439"/>
              </p:ext>
            </p:extLst>
          </p:nvPr>
        </p:nvGraphicFramePr>
        <p:xfrm>
          <a:off x="5722254" y="3047591"/>
          <a:ext cx="1437094" cy="657947"/>
        </p:xfrm>
        <a:graphic>
          <a:graphicData uri="http://schemas.openxmlformats.org/presentationml/2006/ole">
            <mc:AlternateContent xmlns:mc="http://schemas.openxmlformats.org/markup-compatibility/2006">
              <mc:Choice xmlns:v="urn:schemas-microsoft-com:vml" Requires="v">
                <p:oleObj spid="_x0000_s6712" name="Equation" r:id="rId14" imgW="1054080" imgH="482400" progId="Equation.DSMT4">
                  <p:embed/>
                </p:oleObj>
              </mc:Choice>
              <mc:Fallback>
                <p:oleObj name="Equation" r:id="rId14" imgW="1054080" imgH="482400" progId="Equation.DSMT4">
                  <p:embed/>
                  <p:pic>
                    <p:nvPicPr>
                      <p:cNvPr id="55" name="Objekt 54">
                        <a:extLst>
                          <a:ext uri="{FF2B5EF4-FFF2-40B4-BE49-F238E27FC236}">
                            <a16:creationId xmlns:a16="http://schemas.microsoft.com/office/drawing/2014/main" id="{53661B49-7E02-4D30-A8EA-9B553114810C}"/>
                          </a:ext>
                        </a:extLst>
                      </p:cNvPr>
                      <p:cNvPicPr/>
                      <p:nvPr/>
                    </p:nvPicPr>
                    <p:blipFill>
                      <a:blip r:embed="rId15"/>
                      <a:stretch>
                        <a:fillRect/>
                      </a:stretch>
                    </p:blipFill>
                    <p:spPr>
                      <a:xfrm>
                        <a:off x="5722254" y="3047591"/>
                        <a:ext cx="1437094" cy="657947"/>
                      </a:xfrm>
                      <a:prstGeom prst="rect">
                        <a:avLst/>
                      </a:prstGeom>
                    </p:spPr>
                  </p:pic>
                </p:oleObj>
              </mc:Fallback>
            </mc:AlternateContent>
          </a:graphicData>
        </a:graphic>
      </p:graphicFrame>
      <p:sp>
        <p:nvSpPr>
          <p:cNvPr id="3" name="Rektangel 2">
            <a:extLst>
              <a:ext uri="{FF2B5EF4-FFF2-40B4-BE49-F238E27FC236}">
                <a16:creationId xmlns:a16="http://schemas.microsoft.com/office/drawing/2014/main" id="{3BAD2253-9F4C-4AF3-AB87-98FEA78BC1E3}"/>
              </a:ext>
            </a:extLst>
          </p:cNvPr>
          <p:cNvSpPr/>
          <p:nvPr/>
        </p:nvSpPr>
        <p:spPr>
          <a:xfrm>
            <a:off x="5578238" y="2564904"/>
            <a:ext cx="3134191"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3 surface stress components</a:t>
            </a:r>
          </a:p>
        </p:txBody>
      </p:sp>
      <p:graphicFrame>
        <p:nvGraphicFramePr>
          <p:cNvPr id="4" name="Objekt 3">
            <a:extLst>
              <a:ext uri="{FF2B5EF4-FFF2-40B4-BE49-F238E27FC236}">
                <a16:creationId xmlns:a16="http://schemas.microsoft.com/office/drawing/2014/main" id="{649BBC20-537D-421A-954F-B47BA3CEB9FB}"/>
              </a:ext>
            </a:extLst>
          </p:cNvPr>
          <p:cNvGraphicFramePr>
            <a:graphicFrameLocks noChangeAspect="1"/>
          </p:cNvGraphicFramePr>
          <p:nvPr>
            <p:extLst>
              <p:ext uri="{D42A27DB-BD31-4B8C-83A1-F6EECF244321}">
                <p14:modId xmlns:p14="http://schemas.microsoft.com/office/powerpoint/2010/main" val="2006137907"/>
              </p:ext>
            </p:extLst>
          </p:nvPr>
        </p:nvGraphicFramePr>
        <p:xfrm>
          <a:off x="5578238" y="4790777"/>
          <a:ext cx="3368675" cy="1135063"/>
        </p:xfrm>
        <a:graphic>
          <a:graphicData uri="http://schemas.openxmlformats.org/presentationml/2006/ole">
            <mc:AlternateContent xmlns:mc="http://schemas.openxmlformats.org/markup-compatibility/2006">
              <mc:Choice xmlns:v="urn:schemas-microsoft-com:vml" Requires="v">
                <p:oleObj spid="_x0000_s6713" name="Equation" r:id="rId16" imgW="2298600" imgH="774360" progId="Equation.DSMT4">
                  <p:embed/>
                </p:oleObj>
              </mc:Choice>
              <mc:Fallback>
                <p:oleObj name="Equation" r:id="rId16" imgW="2298600" imgH="774360" progId="Equation.DSMT4">
                  <p:embed/>
                  <p:pic>
                    <p:nvPicPr>
                      <p:cNvPr id="0" name=""/>
                      <p:cNvPicPr/>
                      <p:nvPr/>
                    </p:nvPicPr>
                    <p:blipFill>
                      <a:blip r:embed="rId17"/>
                      <a:stretch>
                        <a:fillRect/>
                      </a:stretch>
                    </p:blipFill>
                    <p:spPr>
                      <a:xfrm>
                        <a:off x="5578238" y="4790777"/>
                        <a:ext cx="3368675" cy="113506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2" name="Rektangel 21">
                <a:extLst>
                  <a:ext uri="{FF2B5EF4-FFF2-40B4-BE49-F238E27FC236}">
                    <a16:creationId xmlns:a16="http://schemas.microsoft.com/office/drawing/2014/main" id="{D536806F-22E0-4EE9-B66B-725D4D6DFF3F}"/>
                  </a:ext>
                </a:extLst>
              </p:cNvPr>
              <p:cNvSpPr/>
              <p:nvPr/>
            </p:nvSpPr>
            <p:spPr>
              <a:xfrm>
                <a:off x="151069" y="4628413"/>
                <a:ext cx="4825808" cy="6935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11</m:t>
                                </m:r>
                              </m:sub>
                            </m:sSub>
                            <m:sSub>
                              <m:sSubPr>
                                <m:ctrlPr>
                                  <a:rPr lang="en-US" i="1">
                                    <a:latin typeface="Cambria Math" panose="02040503050406030204" pitchFamily="18" charset="0"/>
                                  </a:rPr>
                                </m:ctrlPr>
                              </m:sSubPr>
                              <m:e>
                                <m:r>
                                  <a:rPr lang="en-US" i="0">
                                    <a:latin typeface="Cambria Math" panose="02040503050406030204" pitchFamily="18" charset="0"/>
                                  </a:rPr>
                                  <m:t>,</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12</m:t>
                                </m:r>
                              </m:sub>
                            </m:sSub>
                            <m:sSub>
                              <m:sSubPr>
                                <m:ctrlPr>
                                  <a:rPr lang="en-US" i="1">
                                    <a:latin typeface="Cambria Math" panose="02040503050406030204" pitchFamily="18" charset="0"/>
                                  </a:rPr>
                                </m:ctrlPr>
                              </m:sSubPr>
                              <m:e>
                                <m:r>
                                  <a:rPr lang="en-US" i="0">
                                    <a:latin typeface="Cambria Math" panose="02040503050406030204" pitchFamily="18" charset="0"/>
                                  </a:rPr>
                                  <m:t>,</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11</m:t>
                                </m:r>
                              </m:sub>
                            </m:sSub>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12</m:t>
                                </m:r>
                              </m:sub>
                              <m:sup>
                                <m:r>
                                  <a:rPr lang="en-US" i="0">
                                    <a:latin typeface="Cambria Math" panose="02040503050406030204" pitchFamily="18" charset="0"/>
                                  </a:rPr>
                                  <m:t>1</m:t>
                                </m:r>
                              </m:sup>
                            </m:sSub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12</m:t>
                                </m:r>
                              </m:sub>
                            </m:sSub>
                            <m:r>
                              <a:rPr lang="en-US" i="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12</m:t>
                                </m:r>
                              </m:sub>
                              <m:sup>
                                <m:r>
                                  <a:rPr lang="en-US" i="0">
                                    <a:latin typeface="Cambria Math" panose="02040503050406030204" pitchFamily="18" charset="0"/>
                                  </a:rPr>
                                  <m:t>2</m:t>
                                </m:r>
                              </m:sup>
                            </m:sSubSup>
                            <m:r>
                              <a:rPr lang="en-US" i="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11</m:t>
                                </m:r>
                              </m:sub>
                              <m:sup>
                                <m:r>
                                  <a:rPr lang="en-US" i="0">
                                    <a:latin typeface="Cambria Math" panose="02040503050406030204" pitchFamily="18" charset="0"/>
                                  </a:rPr>
                                  <m:t>1</m:t>
                                </m:r>
                              </m:sup>
                            </m:sSub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22</m:t>
                                </m:r>
                              </m:sub>
                            </m:sSub>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11</m:t>
                                </m:r>
                              </m:sub>
                              <m:sup>
                                <m:r>
                                  <a:rPr lang="en-US" i="0">
                                    <a:latin typeface="Cambria Math" panose="02040503050406030204" pitchFamily="18" charset="0"/>
                                  </a:rPr>
                                  <m:t>2</m:t>
                                </m:r>
                              </m:sup>
                            </m:sSubSup>
                          </m:e>
                        </m:m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12</m:t>
                                </m:r>
                              </m:sub>
                            </m:sSub>
                            <m:sSub>
                              <m:sSubPr>
                                <m:ctrlPr>
                                  <a:rPr lang="en-US" i="1">
                                    <a:latin typeface="Cambria Math" panose="02040503050406030204" pitchFamily="18" charset="0"/>
                                  </a:rPr>
                                </m:ctrlPr>
                              </m:sSubPr>
                              <m:e>
                                <m:r>
                                  <a:rPr lang="en-US" i="0">
                                    <a:latin typeface="Cambria Math" panose="02040503050406030204" pitchFamily="18" charset="0"/>
                                  </a:rPr>
                                  <m:t>,</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22</m:t>
                                </m:r>
                              </m:sub>
                            </m:sSub>
                            <m:sSub>
                              <m:sSubPr>
                                <m:ctrlPr>
                                  <a:rPr lang="en-US" i="1">
                                    <a:latin typeface="Cambria Math" panose="02040503050406030204" pitchFamily="18" charset="0"/>
                                  </a:rPr>
                                </m:ctrlPr>
                              </m:sSubPr>
                              <m:e>
                                <m:r>
                                  <a:rPr lang="en-US" i="0">
                                    <a:latin typeface="Cambria Math" panose="02040503050406030204" pitchFamily="18" charset="0"/>
                                  </a:rPr>
                                  <m:t>,</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11</m:t>
                                </m:r>
                              </m:sub>
                            </m:sSub>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22</m:t>
                                </m:r>
                              </m:sub>
                              <m:sup>
                                <m:r>
                                  <a:rPr lang="en-US" i="0">
                                    <a:latin typeface="Cambria Math" panose="02040503050406030204" pitchFamily="18" charset="0"/>
                                  </a:rPr>
                                  <m:t>1</m:t>
                                </m:r>
                              </m:sup>
                            </m:sSub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12</m:t>
                                </m:r>
                              </m:sub>
                            </m:sSub>
                            <m:r>
                              <a:rPr lang="en-US" i="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22</m:t>
                                </m:r>
                              </m:sub>
                              <m:sup>
                                <m:r>
                                  <a:rPr lang="en-US" i="0">
                                    <a:latin typeface="Cambria Math" panose="02040503050406030204" pitchFamily="18" charset="0"/>
                                  </a:rPr>
                                  <m:t>2</m:t>
                                </m:r>
                              </m:sup>
                            </m:sSubSup>
                            <m:r>
                              <a:rPr lang="en-US" i="0">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12</m:t>
                                </m:r>
                              </m:sub>
                              <m:sup>
                                <m:r>
                                  <a:rPr lang="en-US" i="0">
                                    <a:latin typeface="Cambria Math" panose="02040503050406030204" pitchFamily="18" charset="0"/>
                                  </a:rPr>
                                  <m:t>1</m:t>
                                </m:r>
                              </m:sup>
                            </m:sSub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0">
                                    <a:latin typeface="Cambria Math" panose="02040503050406030204" pitchFamily="18" charset="0"/>
                                  </a:rPr>
                                  <m:t>22</m:t>
                                </m:r>
                              </m:sub>
                            </m:sSub>
                            <m:sSubSup>
                              <m:sSubSupPr>
                                <m:ctrlPr>
                                  <a:rPr lang="en-US" i="1">
                                    <a:latin typeface="Cambria Math" panose="02040503050406030204" pitchFamily="18" charset="0"/>
                                  </a:rPr>
                                </m:ctrlPr>
                              </m:sSubSupPr>
                              <m:e>
                                <m:r>
                                  <m:rPr>
                                    <m:sty m:val="p"/>
                                  </m:rPr>
                                  <a:rPr lang="en-US" i="0">
                                    <a:latin typeface="Cambria Math" panose="02040503050406030204" pitchFamily="18" charset="0"/>
                                  </a:rPr>
                                  <m:t>Γ</m:t>
                                </m:r>
                              </m:e>
                              <m:sub>
                                <m:r>
                                  <a:rPr lang="en-US" i="0">
                                    <a:latin typeface="Cambria Math" panose="02040503050406030204" pitchFamily="18" charset="0"/>
                                  </a:rPr>
                                  <m:t>12</m:t>
                                </m:r>
                              </m:sub>
                              <m:sup>
                                <m:r>
                                  <a:rPr lang="en-US" i="0">
                                    <a:latin typeface="Cambria Math" panose="02040503050406030204" pitchFamily="18" charset="0"/>
                                  </a:rPr>
                                  <m:t>2</m:t>
                                </m:r>
                              </m:sup>
                            </m:sSubSup>
                          </m:e>
                        </m:mr>
                      </m:m>
                    </m:oMath>
                  </m:oMathPara>
                </a14:m>
                <a:endParaRPr lang="en-US" dirty="0">
                  <a:latin typeface="Arial" panose="020B0604020202020204" pitchFamily="34" charset="0"/>
                  <a:cs typeface="Arial" panose="020B0604020202020204" pitchFamily="34" charset="0"/>
                </a:endParaRPr>
              </a:p>
            </p:txBody>
          </p:sp>
        </mc:Choice>
        <mc:Fallback xmlns="">
          <p:sp>
            <p:nvSpPr>
              <p:cNvPr id="22" name="Rektangel 21">
                <a:extLst>
                  <a:ext uri="{FF2B5EF4-FFF2-40B4-BE49-F238E27FC236}">
                    <a16:creationId xmlns:a16="http://schemas.microsoft.com/office/drawing/2014/main" id="{D536806F-22E0-4EE9-B66B-725D4D6DFF3F}"/>
                  </a:ext>
                </a:extLst>
              </p:cNvPr>
              <p:cNvSpPr>
                <a:spLocks noRot="1" noChangeAspect="1" noMove="1" noResize="1" noEditPoints="1" noAdjustHandles="1" noChangeArrowheads="1" noChangeShapeType="1" noTextEdit="1"/>
              </p:cNvSpPr>
              <p:nvPr/>
            </p:nvSpPr>
            <p:spPr>
              <a:xfrm>
                <a:off x="151069" y="4628413"/>
                <a:ext cx="4825808" cy="693588"/>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ktangel 22">
                <a:extLst>
                  <a:ext uri="{FF2B5EF4-FFF2-40B4-BE49-F238E27FC236}">
                    <a16:creationId xmlns:a16="http://schemas.microsoft.com/office/drawing/2014/main" id="{EAE6B5F6-E6E7-4DEE-94C2-F3BC2904D19B}"/>
                  </a:ext>
                </a:extLst>
              </p:cNvPr>
              <p:cNvSpPr/>
              <p:nvPr/>
            </p:nvSpPr>
            <p:spPr>
              <a:xfrm>
                <a:off x="151069" y="5322001"/>
                <a:ext cx="2148665"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𝐾</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4</m:t>
                          </m:r>
                        </m:den>
                      </m:f>
                      <m:sSup>
                        <m:sSupPr>
                          <m:ctrlPr>
                            <a:rPr lang="en-US" i="1">
                              <a:latin typeface="Cambria Math" panose="02040503050406030204" pitchFamily="18" charset="0"/>
                            </a:rPr>
                          </m:ctrlPr>
                        </m:sSupPr>
                        <m:e>
                          <m:r>
                            <a:rPr lang="en-US" i="1">
                              <a:latin typeface="Cambria Math" panose="02040503050406030204" pitchFamily="18" charset="0"/>
                            </a:rPr>
                            <m:t>𝜖</m:t>
                          </m:r>
                        </m:e>
                        <m:sup>
                          <m:r>
                            <a:rPr lang="en-US" i="1">
                              <a:latin typeface="Cambria Math" panose="02040503050406030204" pitchFamily="18" charset="0"/>
                            </a:rPr>
                            <m:t>𝜆𝛼</m:t>
                          </m:r>
                        </m:sup>
                      </m:sSup>
                      <m:sSup>
                        <m:sSupPr>
                          <m:ctrlPr>
                            <a:rPr lang="en-US" i="1">
                              <a:latin typeface="Cambria Math" panose="02040503050406030204" pitchFamily="18" charset="0"/>
                            </a:rPr>
                          </m:ctrlPr>
                        </m:sSupPr>
                        <m:e>
                          <m:r>
                            <a:rPr lang="en-US" i="1">
                              <a:latin typeface="Cambria Math" panose="02040503050406030204" pitchFamily="18" charset="0"/>
                            </a:rPr>
                            <m:t>𝜖</m:t>
                          </m:r>
                        </m:e>
                        <m:sup>
                          <m:r>
                            <a:rPr lang="en-US" i="1">
                              <a:latin typeface="Cambria Math" panose="02040503050406030204" pitchFamily="18" charset="0"/>
                            </a:rPr>
                            <m:t>𝛽𝛾</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𝑅</m:t>
                              </m:r>
                            </m:e>
                          </m:acc>
                        </m:e>
                        <m:sub>
                          <m:r>
                            <a:rPr lang="en-US" i="1">
                              <a:latin typeface="Cambria Math" panose="02040503050406030204" pitchFamily="18" charset="0"/>
                            </a:rPr>
                            <m:t>𝜆𝛼𝛽𝛾</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23" name="Rektangel 22">
                <a:extLst>
                  <a:ext uri="{FF2B5EF4-FFF2-40B4-BE49-F238E27FC236}">
                    <a16:creationId xmlns:a16="http://schemas.microsoft.com/office/drawing/2014/main" id="{EAE6B5F6-E6E7-4DEE-94C2-F3BC2904D19B}"/>
                  </a:ext>
                </a:extLst>
              </p:cNvPr>
              <p:cNvSpPr>
                <a:spLocks noRot="1" noChangeAspect="1" noMove="1" noResize="1" noEditPoints="1" noAdjustHandles="1" noChangeArrowheads="1" noChangeShapeType="1" noTextEdit="1"/>
              </p:cNvSpPr>
              <p:nvPr/>
            </p:nvSpPr>
            <p:spPr>
              <a:xfrm>
                <a:off x="151069" y="5322001"/>
                <a:ext cx="2148665" cy="610936"/>
              </a:xfrm>
              <a:prstGeom prst="rect">
                <a:avLst/>
              </a:prstGeom>
              <a:blipFill>
                <a:blip r:embed="rId19"/>
                <a:stretch>
                  <a:fillRect/>
                </a:stretch>
              </a:blipFill>
            </p:spPr>
            <p:txBody>
              <a:bodyPr/>
              <a:lstStyle/>
              <a:p>
                <a:r>
                  <a:rPr lang="en-US">
                    <a:noFill/>
                  </a:rPr>
                  <a:t> </a:t>
                </a:r>
              </a:p>
            </p:txBody>
          </p:sp>
        </mc:Fallback>
      </mc:AlternateContent>
      <p:sp>
        <p:nvSpPr>
          <p:cNvPr id="24" name="textruta 23">
            <a:extLst>
              <a:ext uri="{FF2B5EF4-FFF2-40B4-BE49-F238E27FC236}">
                <a16:creationId xmlns:a16="http://schemas.microsoft.com/office/drawing/2014/main" id="{3A2707D7-E8E3-4A71-950A-F55984646AD2}"/>
              </a:ext>
            </a:extLst>
          </p:cNvPr>
          <p:cNvSpPr txBox="1"/>
          <p:nvPr/>
        </p:nvSpPr>
        <p:spPr>
          <a:xfrm>
            <a:off x="209314" y="4253818"/>
            <a:ext cx="451485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Gauss-</a:t>
            </a:r>
            <a:r>
              <a:rPr lang="en-US" dirty="0" err="1">
                <a:latin typeface="Arial" panose="020B0604020202020204" pitchFamily="34" charset="0"/>
                <a:cs typeface="Arial" panose="020B0604020202020204" pitchFamily="34" charset="0"/>
              </a:rPr>
              <a:t>Codazzi</a:t>
            </a:r>
            <a:r>
              <a:rPr lang="en-US" dirty="0">
                <a:latin typeface="Arial" panose="020B0604020202020204" pitchFamily="34" charset="0"/>
                <a:cs typeface="Arial" panose="020B0604020202020204" pitchFamily="34" charset="0"/>
              </a:rPr>
              <a:t> Equations</a:t>
            </a:r>
          </a:p>
        </p:txBody>
      </p:sp>
      <p:sp>
        <p:nvSpPr>
          <p:cNvPr id="25" name="Rektangel 24">
            <a:extLst>
              <a:ext uri="{FF2B5EF4-FFF2-40B4-BE49-F238E27FC236}">
                <a16:creationId xmlns:a16="http://schemas.microsoft.com/office/drawing/2014/main" id="{56C81C4F-6549-4827-B612-2660CB2C39F2}"/>
              </a:ext>
            </a:extLst>
          </p:cNvPr>
          <p:cNvSpPr/>
          <p:nvPr/>
        </p:nvSpPr>
        <p:spPr>
          <a:xfrm>
            <a:off x="151069" y="5976067"/>
            <a:ext cx="3312368"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Theoretical Elasticity – A E Green, W </a:t>
            </a:r>
            <a:r>
              <a:rPr lang="en-US" sz="1200" dirty="0" err="1">
                <a:latin typeface="Arial" panose="020B0604020202020204" pitchFamily="34" charset="0"/>
                <a:cs typeface="Arial" panose="020B0604020202020204" pitchFamily="34" charset="0"/>
              </a:rPr>
              <a:t>Zerna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170298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7073C9E8-7D97-458E-B156-AA9B21A6760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7721" r="28093"/>
          <a:stretch/>
        </p:blipFill>
        <p:spPr>
          <a:xfrm>
            <a:off x="451549" y="1577360"/>
            <a:ext cx="3914229" cy="3435816"/>
          </a:xfrm>
          <a:prstGeom prst="rect">
            <a:avLst/>
          </a:prstGeom>
        </p:spPr>
      </p:pic>
      <p:graphicFrame>
        <p:nvGraphicFramePr>
          <p:cNvPr id="55" name="Objekt 54">
            <a:extLst>
              <a:ext uri="{FF2B5EF4-FFF2-40B4-BE49-F238E27FC236}">
                <a16:creationId xmlns:a16="http://schemas.microsoft.com/office/drawing/2014/main" id="{9269B66D-1299-4DF6-8BBE-E86CD804ADA3}"/>
              </a:ext>
            </a:extLst>
          </p:cNvPr>
          <p:cNvGraphicFramePr>
            <a:graphicFrameLocks noChangeAspect="1"/>
          </p:cNvGraphicFramePr>
          <p:nvPr>
            <p:extLst>
              <p:ext uri="{D42A27DB-BD31-4B8C-83A1-F6EECF244321}">
                <p14:modId xmlns:p14="http://schemas.microsoft.com/office/powerpoint/2010/main" val="438717292"/>
              </p:ext>
            </p:extLst>
          </p:nvPr>
        </p:nvGraphicFramePr>
        <p:xfrm>
          <a:off x="5940152" y="5658222"/>
          <a:ext cx="1655763" cy="427038"/>
        </p:xfrm>
        <a:graphic>
          <a:graphicData uri="http://schemas.openxmlformats.org/presentationml/2006/ole">
            <mc:AlternateContent xmlns:mc="http://schemas.openxmlformats.org/markup-compatibility/2006">
              <mc:Choice xmlns:v="urn:schemas-microsoft-com:vml" Requires="v">
                <p:oleObj spid="_x0000_s10505" name="Equation" r:id="rId6" imgW="787320" imgH="203040" progId="Equation.DSMT4">
                  <p:embed/>
                </p:oleObj>
              </mc:Choice>
              <mc:Fallback>
                <p:oleObj name="Equation" r:id="rId6" imgW="787320" imgH="203040" progId="Equation.DSMT4">
                  <p:embed/>
                  <p:pic>
                    <p:nvPicPr>
                      <p:cNvPr id="55" name="Objekt 54">
                        <a:extLst>
                          <a:ext uri="{FF2B5EF4-FFF2-40B4-BE49-F238E27FC236}">
                            <a16:creationId xmlns:a16="http://schemas.microsoft.com/office/drawing/2014/main" id="{9269B66D-1299-4DF6-8BBE-E86CD804ADA3}"/>
                          </a:ext>
                        </a:extLst>
                      </p:cNvPr>
                      <p:cNvPicPr/>
                      <p:nvPr/>
                    </p:nvPicPr>
                    <p:blipFill>
                      <a:blip r:embed="rId7"/>
                      <a:stretch>
                        <a:fillRect/>
                      </a:stretch>
                    </p:blipFill>
                    <p:spPr>
                      <a:xfrm>
                        <a:off x="5940152" y="5658222"/>
                        <a:ext cx="1655763" cy="427038"/>
                      </a:xfrm>
                      <a:prstGeom prst="rect">
                        <a:avLst/>
                      </a:prstGeom>
                    </p:spPr>
                  </p:pic>
                </p:oleObj>
              </mc:Fallback>
            </mc:AlternateContent>
          </a:graphicData>
        </a:graphic>
      </p:graphicFrame>
      <p:graphicFrame>
        <p:nvGraphicFramePr>
          <p:cNvPr id="43" name="Objekt 42">
            <a:extLst>
              <a:ext uri="{FF2B5EF4-FFF2-40B4-BE49-F238E27FC236}">
                <a16:creationId xmlns:a16="http://schemas.microsoft.com/office/drawing/2014/main" id="{3393CE62-D2F4-49F1-B64A-B8C90556C221}"/>
              </a:ext>
            </a:extLst>
          </p:cNvPr>
          <p:cNvGraphicFramePr>
            <a:graphicFrameLocks noChangeAspect="1"/>
          </p:cNvGraphicFramePr>
          <p:nvPr>
            <p:extLst>
              <p:ext uri="{D42A27DB-BD31-4B8C-83A1-F6EECF244321}">
                <p14:modId xmlns:p14="http://schemas.microsoft.com/office/powerpoint/2010/main" val="2325666402"/>
              </p:ext>
            </p:extLst>
          </p:nvPr>
        </p:nvGraphicFramePr>
        <p:xfrm>
          <a:off x="1279917" y="5208847"/>
          <a:ext cx="1890713" cy="968375"/>
        </p:xfrm>
        <a:graphic>
          <a:graphicData uri="http://schemas.openxmlformats.org/presentationml/2006/ole">
            <mc:AlternateContent xmlns:mc="http://schemas.openxmlformats.org/markup-compatibility/2006">
              <mc:Choice xmlns:v="urn:schemas-microsoft-com:vml" Requires="v">
                <p:oleObj spid="_x0000_s10506" name="Equation" r:id="rId8" imgW="939600" imgH="482400" progId="Equation.DSMT4">
                  <p:embed/>
                </p:oleObj>
              </mc:Choice>
              <mc:Fallback>
                <p:oleObj name="Equation" r:id="rId8" imgW="939600" imgH="482400" progId="Equation.DSMT4">
                  <p:embed/>
                  <p:pic>
                    <p:nvPicPr>
                      <p:cNvPr id="43" name="Objekt 42">
                        <a:extLst>
                          <a:ext uri="{FF2B5EF4-FFF2-40B4-BE49-F238E27FC236}">
                            <a16:creationId xmlns:a16="http://schemas.microsoft.com/office/drawing/2014/main" id="{3393CE62-D2F4-49F1-B64A-B8C90556C221}"/>
                          </a:ext>
                        </a:extLst>
                      </p:cNvPr>
                      <p:cNvPicPr/>
                      <p:nvPr/>
                    </p:nvPicPr>
                    <p:blipFill>
                      <a:blip r:embed="rId9"/>
                      <a:stretch>
                        <a:fillRect/>
                      </a:stretch>
                    </p:blipFill>
                    <p:spPr>
                      <a:xfrm>
                        <a:off x="1279917" y="5208847"/>
                        <a:ext cx="1890713" cy="968375"/>
                      </a:xfrm>
                      <a:prstGeom prst="rect">
                        <a:avLst/>
                      </a:prstGeom>
                    </p:spPr>
                  </p:pic>
                </p:oleObj>
              </mc:Fallback>
            </mc:AlternateContent>
          </a:graphicData>
        </a:graphic>
      </p:graphicFrame>
      <p:grpSp>
        <p:nvGrpSpPr>
          <p:cNvPr id="4" name="Grupp 3">
            <a:extLst>
              <a:ext uri="{FF2B5EF4-FFF2-40B4-BE49-F238E27FC236}">
                <a16:creationId xmlns:a16="http://schemas.microsoft.com/office/drawing/2014/main" id="{779AF8D2-3E3D-47C9-986D-8B314099322B}"/>
              </a:ext>
            </a:extLst>
          </p:cNvPr>
          <p:cNvGrpSpPr/>
          <p:nvPr/>
        </p:nvGrpSpPr>
        <p:grpSpPr>
          <a:xfrm>
            <a:off x="451550" y="1556792"/>
            <a:ext cx="3914228" cy="3469048"/>
            <a:chOff x="539552" y="1190825"/>
            <a:chExt cx="3914228" cy="3469048"/>
          </a:xfrm>
        </p:grpSpPr>
        <p:pic>
          <p:nvPicPr>
            <p:cNvPr id="3" name="Bild 2">
              <a:extLst>
                <a:ext uri="{FF2B5EF4-FFF2-40B4-BE49-F238E27FC236}">
                  <a16:creationId xmlns:a16="http://schemas.microsoft.com/office/drawing/2014/main" id="{03CA7940-6601-4125-9860-37368EC61C96}"/>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8099" r="28234"/>
            <a:stretch/>
          </p:blipFill>
          <p:spPr>
            <a:xfrm>
              <a:off x="539552" y="1190825"/>
              <a:ext cx="3914228" cy="3469048"/>
            </a:xfrm>
            <a:prstGeom prst="rect">
              <a:avLst/>
            </a:prstGeom>
          </p:spPr>
        </p:pic>
        <mc:AlternateContent xmlns:mc="http://schemas.openxmlformats.org/markup-compatibility/2006" xmlns:a14="http://schemas.microsoft.com/office/drawing/2010/main">
          <mc:Choice Requires="a14">
            <p:graphicFrame>
              <p:nvGraphicFramePr>
                <p:cNvPr id="10" name="Objekt 9">
                  <a:extLst>
                    <a:ext uri="{FF2B5EF4-FFF2-40B4-BE49-F238E27FC236}">
                      <a16:creationId xmlns:a16="http://schemas.microsoft.com/office/drawing/2014/main" id="{BFDDF734-3BC8-4D20-A045-85D2F861B788}"/>
                    </a:ext>
                  </a:extLst>
                </p:cNvPr>
                <p:cNvGraphicFramePr>
                  <a:graphicFrameLocks noChangeAspect="1"/>
                </p:cNvGraphicFramePr>
                <p:nvPr>
                  <p:extLst>
                    <p:ext uri="{D42A27DB-BD31-4B8C-83A1-F6EECF244321}">
                      <p14:modId xmlns:p14="http://schemas.microsoft.com/office/powerpoint/2010/main" val="842183872"/>
                    </p:ext>
                  </p:extLst>
                </p:nvPr>
              </p:nvGraphicFramePr>
              <p:xfrm>
                <a:off x="2063049" y="2889619"/>
                <a:ext cx="841375" cy="431800"/>
              </p:xfrm>
              <a:graphic>
                <a:graphicData uri="http://schemas.openxmlformats.org/presentationml/2006/ole">
                  <mc:AlternateContent>
                    <mc:Choice xmlns:v="urn:schemas-microsoft-com:vml" Requires="v">
                      <p:oleObj spid="_x0000_s10507" name="Equation" r:id="rId12" imgW="444240" imgH="228600" progId="Equation.DSMT4">
                        <p:embed/>
                      </p:oleObj>
                    </mc:Choice>
                    <mc:Fallback>
                      <p:oleObj name="Equation" r:id="rId12" imgW="444240" imgH="228600" progId="Equation.DSMT4">
                        <p:embed/>
                        <p:pic>
                          <p:nvPicPr>
                            <p:cNvPr id="10" name="Objekt 9">
                              <a:extLst>
                                <a:ext uri="{FF2B5EF4-FFF2-40B4-BE49-F238E27FC236}">
                                  <a16:creationId xmlns:a16="http://schemas.microsoft.com/office/drawing/2014/main" id="{BFDDF734-3BC8-4D20-A045-85D2F861B788}"/>
                                </a:ext>
                              </a:extLst>
                            </p:cNvPr>
                            <p:cNvPicPr/>
                            <p:nvPr/>
                          </p:nvPicPr>
                          <p:blipFill>
                            <a:blip r:embed="rId13"/>
                            <a:stretch>
                              <a:fillRect/>
                            </a:stretch>
                          </p:blipFill>
                          <p:spPr>
                            <a:xfrm>
                              <a:off x="2063049" y="2889619"/>
                              <a:ext cx="841375" cy="431800"/>
                            </a:xfrm>
                            <a:prstGeom prst="rect">
                              <a:avLst/>
                            </a:prstGeom>
                          </p:spPr>
                        </p:pic>
                      </p:oleObj>
                    </mc:Fallback>
                  </mc:AlternateContent>
                </a:graphicData>
              </a:graphic>
            </p:graphicFrame>
          </mc:Choice>
          <mc:Fallback xmlns="">
            <p:graphicFrame>
              <p:nvGraphicFramePr>
                <p:cNvPr id="10" name="Objekt 9">
                  <a:extLst>
                    <a:ext uri="{FF2B5EF4-FFF2-40B4-BE49-F238E27FC236}">
                      <a16:creationId xmlns:a16="http://schemas.microsoft.com/office/drawing/2014/main" id="{BFDDF734-3BC8-4D20-A045-85D2F861B788}"/>
                    </a:ext>
                  </a:extLst>
                </p:cNvPr>
                <p:cNvGraphicFramePr>
                  <a:graphicFrameLocks noChangeAspect="1"/>
                </p:cNvGraphicFramePr>
                <p:nvPr>
                  <p:extLst>
                    <p:ext uri="{D42A27DB-BD31-4B8C-83A1-F6EECF244321}">
                      <p14:modId xmlns:p14="http://schemas.microsoft.com/office/powerpoint/2010/main" val="842183872"/>
                    </p:ext>
                  </p:extLst>
                </p:nvPr>
              </p:nvGraphicFramePr>
              <p:xfrm>
                <a:off x="2063049" y="2889619"/>
                <a:ext cx="841375" cy="431800"/>
              </p:xfrm>
              <a:graphic>
                <a:graphicData uri="http://schemas.openxmlformats.org/presentationml/2006/ole">
                  <mc:AlternateContent>
                    <mc:Choice xmlns:v="urn:schemas-microsoft-com:vml" Requires="v">
                      <p:oleObj spid="_x0000_s10399" name="Equation" r:id="rId14" imgW="444240" imgH="228600" progId="Equation.DSMT4">
                        <p:embed/>
                      </p:oleObj>
                    </mc:Choice>
                    <mc:Fallback>
                      <p:oleObj name="Equation" r:id="rId14" imgW="444240" imgH="228600" progId="Equation.DSMT4">
                        <p:embed/>
                        <p:pic>
                          <p:nvPicPr>
                            <p:cNvPr id="10" name="Objekt 9">
                              <a:extLst>
                                <a:ext uri="{FF2B5EF4-FFF2-40B4-BE49-F238E27FC236}">
                                  <a16:creationId xmlns:a16="http://schemas.microsoft.com/office/drawing/2014/main" id="{BFDDF734-3BC8-4D20-A045-85D2F861B788}"/>
                                </a:ext>
                              </a:extLst>
                            </p:cNvPr>
                            <p:cNvPicPr/>
                            <p:nvPr/>
                          </p:nvPicPr>
                          <p:blipFill>
                            <a:blip r:embed="rId15"/>
                            <a:stretch>
                              <a:fillRect/>
                            </a:stretch>
                          </p:blipFill>
                          <p:spPr>
                            <a:xfrm>
                              <a:off x="2063049" y="2889619"/>
                              <a:ext cx="841375" cy="431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5" name="Rektangel 44">
                  <a:extLst>
                    <a:ext uri="{FF2B5EF4-FFF2-40B4-BE49-F238E27FC236}">
                      <a16:creationId xmlns:a16="http://schemas.microsoft.com/office/drawing/2014/main" id="{8876F1B2-22B2-442C-A052-BBCCF91F16FC}"/>
                    </a:ext>
                  </a:extLst>
                </p:cNvPr>
                <p:cNvSpPr/>
                <p:nvPr/>
              </p:nvSpPr>
              <p:spPr>
                <a:xfrm>
                  <a:off x="1331640" y="2658787"/>
                  <a:ext cx="5750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rPr>
                            </m:ctrlPr>
                          </m:sSubPr>
                          <m:e>
                            <m:r>
                              <a:rPr lang="en-US" sz="2400" b="1">
                                <a:latin typeface="Cambria Math" panose="02040503050406030204" pitchFamily="18" charset="0"/>
                              </a:rPr>
                              <m:t>𝐚</m:t>
                            </m:r>
                          </m:e>
                          <m:sub>
                            <m:r>
                              <a:rPr lang="en-US" sz="2400" b="0" i="0">
                                <a:latin typeface="Cambria Math" panose="02040503050406030204" pitchFamily="18" charset="0"/>
                              </a:rPr>
                              <m:t>1</m:t>
                            </m:r>
                          </m:sub>
                        </m:sSub>
                      </m:oMath>
                    </m:oMathPara>
                  </a14:m>
                  <a:endParaRPr lang="en-US" sz="2400" dirty="0">
                    <a:latin typeface="Arial" panose="020B0604020202020204" pitchFamily="34" charset="0"/>
                    <a:cs typeface="Arial" panose="020B0604020202020204" pitchFamily="34" charset="0"/>
                  </a:endParaRPr>
                </a:p>
              </p:txBody>
            </p:sp>
          </mc:Choice>
          <mc:Fallback xmlns="">
            <p:sp>
              <p:nvSpPr>
                <p:cNvPr id="45" name="Rektangel 44">
                  <a:extLst>
                    <a:ext uri="{FF2B5EF4-FFF2-40B4-BE49-F238E27FC236}">
                      <a16:creationId xmlns:a16="http://schemas.microsoft.com/office/drawing/2014/main" id="{8876F1B2-22B2-442C-A052-BBCCF91F16FC}"/>
                    </a:ext>
                  </a:extLst>
                </p:cNvPr>
                <p:cNvSpPr>
                  <a:spLocks noRot="1" noChangeAspect="1" noMove="1" noResize="1" noEditPoints="1" noAdjustHandles="1" noChangeArrowheads="1" noChangeShapeType="1" noTextEdit="1"/>
                </p:cNvSpPr>
                <p:nvPr/>
              </p:nvSpPr>
              <p:spPr>
                <a:xfrm>
                  <a:off x="1331640" y="2658787"/>
                  <a:ext cx="575029" cy="461665"/>
                </a:xfrm>
                <a:prstGeom prst="rect">
                  <a:avLst/>
                </a:prstGeom>
                <a:blipFill>
                  <a:blip r:embed="rId16"/>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ktangel 45">
                  <a:extLst>
                    <a:ext uri="{FF2B5EF4-FFF2-40B4-BE49-F238E27FC236}">
                      <a16:creationId xmlns:a16="http://schemas.microsoft.com/office/drawing/2014/main" id="{7CA7F770-B4A3-4F43-9055-1B61871A2369}"/>
                    </a:ext>
                  </a:extLst>
                </p:cNvPr>
                <p:cNvSpPr/>
                <p:nvPr/>
              </p:nvSpPr>
              <p:spPr>
                <a:xfrm>
                  <a:off x="1925883" y="3496495"/>
                  <a:ext cx="72008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𝐚</m:t>
                            </m:r>
                          </m:e>
                          <m:sub>
                            <m:r>
                              <a:rPr lang="sv-SE" sz="2400" b="0" i="0" smtClean="0">
                                <a:latin typeface="Cambria Math" panose="02040503050406030204" pitchFamily="18" charset="0"/>
                              </a:rPr>
                              <m:t>2</m:t>
                            </m:r>
                          </m:sub>
                        </m:sSub>
                      </m:oMath>
                    </m:oMathPara>
                  </a14:m>
                  <a:endParaRPr lang="en-US" sz="2400" dirty="0">
                    <a:latin typeface="Arial" panose="020B0604020202020204" pitchFamily="34" charset="0"/>
                    <a:cs typeface="Arial" panose="020B0604020202020204" pitchFamily="34" charset="0"/>
                  </a:endParaRPr>
                </a:p>
              </p:txBody>
            </p:sp>
          </mc:Choice>
          <mc:Fallback xmlns="">
            <p:sp>
              <p:nvSpPr>
                <p:cNvPr id="46" name="Rektangel 45">
                  <a:extLst>
                    <a:ext uri="{FF2B5EF4-FFF2-40B4-BE49-F238E27FC236}">
                      <a16:creationId xmlns:a16="http://schemas.microsoft.com/office/drawing/2014/main" id="{7CA7F770-B4A3-4F43-9055-1B61871A2369}"/>
                    </a:ext>
                  </a:extLst>
                </p:cNvPr>
                <p:cNvSpPr>
                  <a:spLocks noRot="1" noChangeAspect="1" noMove="1" noResize="1" noEditPoints="1" noAdjustHandles="1" noChangeArrowheads="1" noChangeShapeType="1" noTextEdit="1"/>
                </p:cNvSpPr>
                <p:nvPr/>
              </p:nvSpPr>
              <p:spPr>
                <a:xfrm>
                  <a:off x="1925883" y="3496495"/>
                  <a:ext cx="720080" cy="461665"/>
                </a:xfrm>
                <a:prstGeom prst="rect">
                  <a:avLst/>
                </a:prstGeom>
                <a:blipFill>
                  <a:blip r:embed="rId17"/>
                  <a:stretch>
                    <a:fillRect b="-1333"/>
                  </a:stretch>
                </a:blipFill>
              </p:spPr>
              <p:txBody>
                <a:bodyPr/>
                <a:lstStyle/>
                <a:p>
                  <a:r>
                    <a:rPr lang="en-US">
                      <a:noFill/>
                    </a:rPr>
                    <a:t> </a:t>
                  </a:r>
                </a:p>
              </p:txBody>
            </p:sp>
          </mc:Fallback>
        </mc:AlternateContent>
      </p:grpSp>
      <p:pic>
        <p:nvPicPr>
          <p:cNvPr id="8" name="Bild 7">
            <a:extLst>
              <a:ext uri="{FF2B5EF4-FFF2-40B4-BE49-F238E27FC236}">
                <a16:creationId xmlns:a16="http://schemas.microsoft.com/office/drawing/2014/main" id="{EAA1C141-3334-468C-97BE-BC89C7B39929}"/>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19914" r="29246"/>
          <a:stretch/>
        </p:blipFill>
        <p:spPr>
          <a:xfrm>
            <a:off x="5076056" y="1577360"/>
            <a:ext cx="3672567" cy="3435816"/>
          </a:xfrm>
          <a:prstGeom prst="rect">
            <a:avLst/>
          </a:prstGeom>
        </p:spPr>
      </p:pic>
      <p:pic>
        <p:nvPicPr>
          <p:cNvPr id="15" name="Bild 14">
            <a:extLst>
              <a:ext uri="{FF2B5EF4-FFF2-40B4-BE49-F238E27FC236}">
                <a16:creationId xmlns:a16="http://schemas.microsoft.com/office/drawing/2014/main" id="{C7839156-D68D-4A7D-8BB7-884D73B44AC4}"/>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9936" r="29224"/>
          <a:stretch/>
        </p:blipFill>
        <p:spPr>
          <a:xfrm>
            <a:off x="5076056" y="1577360"/>
            <a:ext cx="3672567" cy="3435816"/>
          </a:xfrm>
          <a:prstGeom prst="rect">
            <a:avLst/>
          </a:prstGeom>
        </p:spPr>
      </p:pic>
    </p:spTree>
    <p:extLst>
      <p:ext uri="{BB962C8B-B14F-4D97-AF65-F5344CB8AC3E}">
        <p14:creationId xmlns:p14="http://schemas.microsoft.com/office/powerpoint/2010/main" val="527599066"/>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150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xit" presetSubtype="0" fill="hold" nodeType="withEffect">
                                  <p:stCondLst>
                                    <p:cond delay="1500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nodeType="withEffect">
                                  <p:stCondLst>
                                    <p:cond delay="1500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Bild 38">
            <a:extLst>
              <a:ext uri="{FF2B5EF4-FFF2-40B4-BE49-F238E27FC236}">
                <a16:creationId xmlns:a16="http://schemas.microsoft.com/office/drawing/2014/main" id="{0706536D-C31C-4581-A494-9133610F7F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130" y="948233"/>
            <a:ext cx="5210739" cy="3280023"/>
          </a:xfrm>
          <a:prstGeom prst="rect">
            <a:avLst/>
          </a:prstGeom>
        </p:spPr>
      </p:pic>
      <p:pic>
        <p:nvPicPr>
          <p:cNvPr id="10" name="Bild 9">
            <a:extLst>
              <a:ext uri="{FF2B5EF4-FFF2-40B4-BE49-F238E27FC236}">
                <a16:creationId xmlns:a16="http://schemas.microsoft.com/office/drawing/2014/main" id="{14BDD0AE-46C2-4917-A4C1-75728B85C1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1560" y="980728"/>
            <a:ext cx="5210739" cy="3280023"/>
          </a:xfrm>
          <a:prstGeom prst="rect">
            <a:avLst/>
          </a:prstGeom>
        </p:spPr>
      </p:pic>
      <p:grpSp>
        <p:nvGrpSpPr>
          <p:cNvPr id="44" name="Grupp 43">
            <a:extLst>
              <a:ext uri="{FF2B5EF4-FFF2-40B4-BE49-F238E27FC236}">
                <a16:creationId xmlns:a16="http://schemas.microsoft.com/office/drawing/2014/main" id="{E0171F19-FA8A-4457-9BBE-082ABFF5824A}"/>
              </a:ext>
            </a:extLst>
          </p:cNvPr>
          <p:cNvGrpSpPr/>
          <p:nvPr/>
        </p:nvGrpSpPr>
        <p:grpSpPr>
          <a:xfrm>
            <a:off x="539552" y="3108623"/>
            <a:ext cx="4896544" cy="1644576"/>
            <a:chOff x="539552" y="3108623"/>
            <a:chExt cx="4896544" cy="1644576"/>
          </a:xfrm>
        </p:grpSpPr>
        <p:grpSp>
          <p:nvGrpSpPr>
            <p:cNvPr id="36" name="Grupp 35">
              <a:extLst>
                <a:ext uri="{FF2B5EF4-FFF2-40B4-BE49-F238E27FC236}">
                  <a16:creationId xmlns:a16="http://schemas.microsoft.com/office/drawing/2014/main" id="{731C69CB-8343-4071-8C82-E62BFC0A5E08}"/>
                </a:ext>
              </a:extLst>
            </p:cNvPr>
            <p:cNvGrpSpPr/>
            <p:nvPr/>
          </p:nvGrpSpPr>
          <p:grpSpPr>
            <a:xfrm>
              <a:off x="539552" y="4383867"/>
              <a:ext cx="4896544" cy="369332"/>
              <a:chOff x="539552" y="4383867"/>
              <a:chExt cx="4896544" cy="369332"/>
            </a:xfrm>
          </p:grpSpPr>
          <p:sp>
            <p:nvSpPr>
              <p:cNvPr id="17" name="textruta 16">
                <a:extLst>
                  <a:ext uri="{FF2B5EF4-FFF2-40B4-BE49-F238E27FC236}">
                    <a16:creationId xmlns:a16="http://schemas.microsoft.com/office/drawing/2014/main" id="{B4075563-F947-4825-8A4B-F9ED102C9C27}"/>
                  </a:ext>
                </a:extLst>
              </p:cNvPr>
              <p:cNvSpPr txBox="1"/>
              <p:nvPr/>
            </p:nvSpPr>
            <p:spPr>
              <a:xfrm>
                <a:off x="539552" y="4383867"/>
                <a:ext cx="1656184" cy="369332"/>
              </a:xfrm>
              <a:prstGeom prst="rect">
                <a:avLst/>
              </a:prstGeom>
              <a:noFill/>
            </p:spPr>
            <p:txBody>
              <a:bodyPr wrap="square" rtlCol="0">
                <a:spAutoFit/>
              </a:bodyPr>
              <a:lstStyle/>
              <a:p>
                <a:r>
                  <a:rPr lang="en-US" dirty="0">
                    <a:latin typeface="Arial" panose="020B0604020202020204" pitchFamily="34" charset="0"/>
                    <a:ea typeface="Roboto" panose="02000000000000000000" pitchFamily="2" charset="0"/>
                    <a:cs typeface="Arial" panose="020B0604020202020204" pitchFamily="34" charset="0"/>
                  </a:rPr>
                  <a:t>Geodesics</a:t>
                </a:r>
              </a:p>
            </p:txBody>
          </p:sp>
          <p:sp>
            <p:nvSpPr>
              <p:cNvPr id="30" name="textruta 29">
                <a:extLst>
                  <a:ext uri="{FF2B5EF4-FFF2-40B4-BE49-F238E27FC236}">
                    <a16:creationId xmlns:a16="http://schemas.microsoft.com/office/drawing/2014/main" id="{1FFFF2DE-B9F5-4C4A-8F2B-CB82A0ABB024}"/>
                  </a:ext>
                </a:extLst>
              </p:cNvPr>
              <p:cNvSpPr txBox="1"/>
              <p:nvPr/>
            </p:nvSpPr>
            <p:spPr>
              <a:xfrm>
                <a:off x="2987824" y="4383867"/>
                <a:ext cx="2448272" cy="369332"/>
              </a:xfrm>
              <a:prstGeom prst="rect">
                <a:avLst/>
              </a:prstGeom>
              <a:noFill/>
            </p:spPr>
            <p:txBody>
              <a:bodyPr wrap="square" rtlCol="0">
                <a:spAutoFit/>
              </a:bodyPr>
              <a:lstStyle/>
              <a:p>
                <a:r>
                  <a:rPr lang="en-US" dirty="0">
                    <a:latin typeface="Arial" panose="020B0604020202020204" pitchFamily="34" charset="0"/>
                    <a:ea typeface="Roboto" panose="02000000000000000000" pitchFamily="2" charset="0"/>
                    <a:cs typeface="Arial" panose="020B0604020202020204" pitchFamily="34" charset="0"/>
                  </a:rPr>
                  <a:t>Constant spacing</a:t>
                </a:r>
              </a:p>
            </p:txBody>
          </p:sp>
        </p:grpSp>
        <p:grpSp>
          <p:nvGrpSpPr>
            <p:cNvPr id="43" name="Grupp 42">
              <a:extLst>
                <a:ext uri="{FF2B5EF4-FFF2-40B4-BE49-F238E27FC236}">
                  <a16:creationId xmlns:a16="http://schemas.microsoft.com/office/drawing/2014/main" id="{2E06EDD2-50E8-4376-97EF-B4D68FE03B2C}"/>
                </a:ext>
              </a:extLst>
            </p:cNvPr>
            <p:cNvGrpSpPr/>
            <p:nvPr/>
          </p:nvGrpSpPr>
          <p:grpSpPr>
            <a:xfrm>
              <a:off x="1305976" y="3108623"/>
              <a:ext cx="2329920" cy="1152128"/>
              <a:chOff x="1305976" y="3108623"/>
              <a:chExt cx="2329920" cy="1152128"/>
            </a:xfrm>
          </p:grpSpPr>
          <p:cxnSp>
            <p:nvCxnSpPr>
              <p:cNvPr id="12" name="Rak koppling 11">
                <a:extLst>
                  <a:ext uri="{FF2B5EF4-FFF2-40B4-BE49-F238E27FC236}">
                    <a16:creationId xmlns:a16="http://schemas.microsoft.com/office/drawing/2014/main" id="{607E12BB-3C1A-4BAB-A904-199DF5F79162}"/>
                  </a:ext>
                </a:extLst>
              </p:cNvPr>
              <p:cNvCxnSpPr>
                <a:cxnSpLocks/>
              </p:cNvCxnSpPr>
              <p:nvPr/>
            </p:nvCxnSpPr>
            <p:spPr>
              <a:xfrm flipH="1" flipV="1">
                <a:off x="3216929" y="3108623"/>
                <a:ext cx="418967" cy="11521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Rak koppling 13">
                <a:extLst>
                  <a:ext uri="{FF2B5EF4-FFF2-40B4-BE49-F238E27FC236}">
                    <a16:creationId xmlns:a16="http://schemas.microsoft.com/office/drawing/2014/main" id="{A38ADF5A-CA52-4F2E-A3A0-7CA6C6C2169E}"/>
                  </a:ext>
                </a:extLst>
              </p:cNvPr>
              <p:cNvCxnSpPr>
                <a:cxnSpLocks/>
              </p:cNvCxnSpPr>
              <p:nvPr/>
            </p:nvCxnSpPr>
            <p:spPr>
              <a:xfrm flipH="1">
                <a:off x="1331640" y="3684687"/>
                <a:ext cx="1224136" cy="5760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Rak koppling 27">
                <a:extLst>
                  <a:ext uri="{FF2B5EF4-FFF2-40B4-BE49-F238E27FC236}">
                    <a16:creationId xmlns:a16="http://schemas.microsoft.com/office/drawing/2014/main" id="{AE4DBF88-5796-4C31-A61E-B629C5FBEF02}"/>
                  </a:ext>
                </a:extLst>
              </p:cNvPr>
              <p:cNvCxnSpPr>
                <a:cxnSpLocks/>
              </p:cNvCxnSpPr>
              <p:nvPr/>
            </p:nvCxnSpPr>
            <p:spPr>
              <a:xfrm flipH="1" flipV="1">
                <a:off x="2771801" y="3573017"/>
                <a:ext cx="576063" cy="6877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Rak koppling 30">
                <a:extLst>
                  <a:ext uri="{FF2B5EF4-FFF2-40B4-BE49-F238E27FC236}">
                    <a16:creationId xmlns:a16="http://schemas.microsoft.com/office/drawing/2014/main" id="{D4915395-5A5D-45A6-9244-4A2209DB6FD0}"/>
                  </a:ext>
                </a:extLst>
              </p:cNvPr>
              <p:cNvCxnSpPr>
                <a:cxnSpLocks/>
              </p:cNvCxnSpPr>
              <p:nvPr/>
            </p:nvCxnSpPr>
            <p:spPr>
              <a:xfrm flipH="1">
                <a:off x="1305976" y="3344479"/>
                <a:ext cx="936392" cy="9162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37" name="textruta 36">
            <a:extLst>
              <a:ext uri="{FF2B5EF4-FFF2-40B4-BE49-F238E27FC236}">
                <a16:creationId xmlns:a16="http://schemas.microsoft.com/office/drawing/2014/main" id="{59CAF454-D03B-4DA5-A7DF-891C69A655DF}"/>
              </a:ext>
            </a:extLst>
          </p:cNvPr>
          <p:cNvSpPr txBox="1"/>
          <p:nvPr/>
        </p:nvSpPr>
        <p:spPr>
          <a:xfrm>
            <a:off x="575555" y="4383867"/>
            <a:ext cx="2016225" cy="369332"/>
          </a:xfrm>
          <a:prstGeom prst="rect">
            <a:avLst/>
          </a:prstGeom>
          <a:noFill/>
        </p:spPr>
        <p:txBody>
          <a:bodyPr wrap="square" rtlCol="0">
            <a:spAutoFit/>
          </a:bodyPr>
          <a:lstStyle/>
          <a:p>
            <a:r>
              <a:rPr lang="en-US" dirty="0">
                <a:latin typeface="Arial" panose="020B0604020202020204" pitchFamily="34" charset="0"/>
                <a:ea typeface="Roboto" panose="02000000000000000000" pitchFamily="2" charset="0"/>
                <a:cs typeface="Arial" panose="020B0604020202020204" pitchFamily="34" charset="0"/>
              </a:rPr>
              <a:t>Bed joints</a:t>
            </a:r>
          </a:p>
        </p:txBody>
      </p:sp>
      <p:grpSp>
        <p:nvGrpSpPr>
          <p:cNvPr id="42" name="Grupp 41">
            <a:extLst>
              <a:ext uri="{FF2B5EF4-FFF2-40B4-BE49-F238E27FC236}">
                <a16:creationId xmlns:a16="http://schemas.microsoft.com/office/drawing/2014/main" id="{0C6B2472-898E-4F4A-99BA-95C3EC905AB0}"/>
              </a:ext>
            </a:extLst>
          </p:cNvPr>
          <p:cNvGrpSpPr/>
          <p:nvPr/>
        </p:nvGrpSpPr>
        <p:grpSpPr>
          <a:xfrm>
            <a:off x="6245301" y="1813893"/>
            <a:ext cx="2572633" cy="1296144"/>
            <a:chOff x="6247839" y="1812479"/>
            <a:chExt cx="2572633" cy="1296144"/>
          </a:xfrm>
        </p:grpSpPr>
        <p:sp>
          <p:nvSpPr>
            <p:cNvPr id="48" name="textruta 47">
              <a:extLst>
                <a:ext uri="{FF2B5EF4-FFF2-40B4-BE49-F238E27FC236}">
                  <a16:creationId xmlns:a16="http://schemas.microsoft.com/office/drawing/2014/main" id="{92C8137C-FD2C-46BD-8AC3-26A9D1D65723}"/>
                </a:ext>
              </a:extLst>
            </p:cNvPr>
            <p:cNvSpPr txBox="1"/>
            <p:nvPr/>
          </p:nvSpPr>
          <p:spPr>
            <a:xfrm>
              <a:off x="7020272" y="2276872"/>
              <a:ext cx="18002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Apply positive gravity load</a:t>
              </a:r>
            </a:p>
          </p:txBody>
        </p:sp>
        <p:sp>
          <p:nvSpPr>
            <p:cNvPr id="41" name="Pil: nedåt 40">
              <a:extLst>
                <a:ext uri="{FF2B5EF4-FFF2-40B4-BE49-F238E27FC236}">
                  <a16:creationId xmlns:a16="http://schemas.microsoft.com/office/drawing/2014/main" id="{469C0A3C-0AF4-4DE5-BC0B-C8375A91A875}"/>
                </a:ext>
              </a:extLst>
            </p:cNvPr>
            <p:cNvSpPr/>
            <p:nvPr/>
          </p:nvSpPr>
          <p:spPr>
            <a:xfrm rot="10800000">
              <a:off x="6247839" y="1812479"/>
              <a:ext cx="642015" cy="129614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26" name="Bild 25">
            <a:extLst>
              <a:ext uri="{FF2B5EF4-FFF2-40B4-BE49-F238E27FC236}">
                <a16:creationId xmlns:a16="http://schemas.microsoft.com/office/drawing/2014/main" id="{6077865D-374F-487A-AC18-DA86F7CF36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1560" y="968028"/>
            <a:ext cx="5210739" cy="3280023"/>
          </a:xfrm>
          <a:prstGeom prst="rect">
            <a:avLst/>
          </a:prstGeom>
        </p:spPr>
      </p:pic>
      <p:grpSp>
        <p:nvGrpSpPr>
          <p:cNvPr id="35" name="Grupp 34">
            <a:extLst>
              <a:ext uri="{FF2B5EF4-FFF2-40B4-BE49-F238E27FC236}">
                <a16:creationId xmlns:a16="http://schemas.microsoft.com/office/drawing/2014/main" id="{F76B5B13-D9B7-4A78-82D3-24B613D65CDB}"/>
              </a:ext>
            </a:extLst>
          </p:cNvPr>
          <p:cNvGrpSpPr/>
          <p:nvPr/>
        </p:nvGrpSpPr>
        <p:grpSpPr>
          <a:xfrm>
            <a:off x="610011" y="948233"/>
            <a:ext cx="5832648" cy="3280024"/>
            <a:chOff x="611560" y="980727"/>
            <a:chExt cx="5832648" cy="3280024"/>
          </a:xfrm>
        </p:grpSpPr>
        <p:sp>
          <p:nvSpPr>
            <p:cNvPr id="34" name="Rektangel 33">
              <a:extLst>
                <a:ext uri="{FF2B5EF4-FFF2-40B4-BE49-F238E27FC236}">
                  <a16:creationId xmlns:a16="http://schemas.microsoft.com/office/drawing/2014/main" id="{47AFF15F-77D7-429B-8BF4-37F2873D2539}"/>
                </a:ext>
              </a:extLst>
            </p:cNvPr>
            <p:cNvSpPr/>
            <p:nvPr/>
          </p:nvSpPr>
          <p:spPr>
            <a:xfrm>
              <a:off x="611560" y="980728"/>
              <a:ext cx="5832648" cy="3280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3" name="Bild 32">
              <a:extLst>
                <a:ext uri="{FF2B5EF4-FFF2-40B4-BE49-F238E27FC236}">
                  <a16:creationId xmlns:a16="http://schemas.microsoft.com/office/drawing/2014/main" id="{BA2C8A21-3293-4ACC-BC48-CF6FF84C8A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1560" y="980727"/>
              <a:ext cx="5210739" cy="3280023"/>
            </a:xfrm>
            <a:prstGeom prst="rect">
              <a:avLst/>
            </a:prstGeom>
          </p:spPr>
        </p:pic>
      </p:grpSp>
      <p:sp>
        <p:nvSpPr>
          <p:cNvPr id="46" name="textruta 45">
            <a:extLst>
              <a:ext uri="{FF2B5EF4-FFF2-40B4-BE49-F238E27FC236}">
                <a16:creationId xmlns:a16="http://schemas.microsoft.com/office/drawing/2014/main" id="{FA17A902-CB91-4588-9EEB-38074E213758}"/>
              </a:ext>
            </a:extLst>
          </p:cNvPr>
          <p:cNvSpPr txBox="1"/>
          <p:nvPr/>
        </p:nvSpPr>
        <p:spPr>
          <a:xfrm>
            <a:off x="539552" y="4396567"/>
            <a:ext cx="4680520" cy="369332"/>
          </a:xfrm>
          <a:prstGeom prst="rect">
            <a:avLst/>
          </a:prstGeom>
          <a:noFill/>
        </p:spPr>
        <p:txBody>
          <a:bodyPr wrap="square" rtlCol="0">
            <a:spAutoFit/>
          </a:bodyPr>
          <a:lstStyle/>
          <a:p>
            <a:r>
              <a:rPr lang="en-US" dirty="0">
                <a:latin typeface="Arial" panose="020B0604020202020204" pitchFamily="34" charset="0"/>
                <a:ea typeface="Roboto" panose="02000000000000000000" pitchFamily="2" charset="0"/>
                <a:cs typeface="Arial" panose="020B0604020202020204" pitchFamily="34" charset="0"/>
              </a:rPr>
              <a:t>Geodesic coordinate net in compression</a:t>
            </a:r>
          </a:p>
        </p:txBody>
      </p:sp>
    </p:spTree>
    <p:extLst>
      <p:ext uri="{BB962C8B-B14F-4D97-AF65-F5344CB8AC3E}">
        <p14:creationId xmlns:p14="http://schemas.microsoft.com/office/powerpoint/2010/main" val="3091588164"/>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300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par>
                          <p:cTn id="8" fill="hold">
                            <p:stCondLst>
                              <p:cond delay="3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par>
                          <p:cTn id="18" fill="hold">
                            <p:stCondLst>
                              <p:cond delay="4000"/>
                            </p:stCondLst>
                            <p:childTnLst>
                              <p:par>
                                <p:cTn id="19" presetID="10" presetClass="exit" presetSubtype="0" fill="hold" nodeType="afterEffect">
                                  <p:stCondLst>
                                    <p:cond delay="1000"/>
                                  </p:stCondLst>
                                  <p:childTnLst>
                                    <p:animEffect transition="out" filter="fade">
                                      <p:cBhvr>
                                        <p:cTn id="20" dur="500"/>
                                        <p:tgtEl>
                                          <p:spTgt spid="42"/>
                                        </p:tgtEl>
                                      </p:cBhvr>
                                    </p:animEffect>
                                    <p:set>
                                      <p:cBhvr>
                                        <p:cTn id="21" dur="1" fill="hold">
                                          <p:stCondLst>
                                            <p:cond delay="499"/>
                                          </p:stCondLst>
                                        </p:cTn>
                                        <p:tgtEl>
                                          <p:spTgt spid="42"/>
                                        </p:tgtEl>
                                        <p:attrNameLst>
                                          <p:attrName>style.visibility</p:attrName>
                                        </p:attrNameLst>
                                      </p:cBhvr>
                                      <p:to>
                                        <p:strVal val="hidden"/>
                                      </p:to>
                                    </p:set>
                                  </p:childTnLst>
                                </p:cTn>
                              </p:par>
                            </p:childTnLst>
                          </p:cTn>
                        </p:par>
                        <p:par>
                          <p:cTn id="22" fill="hold">
                            <p:stCondLst>
                              <p:cond delay="5500"/>
                            </p:stCondLst>
                            <p:childTnLst>
                              <p:par>
                                <p:cTn id="23" presetID="10" presetClass="entr" presetSubtype="0" fill="hold" nodeType="afterEffect">
                                  <p:stCondLst>
                                    <p:cond delay="50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xit" presetSubtype="0" fill="hold" nodeType="withEffect">
                                  <p:stCondLst>
                                    <p:cond delay="5000"/>
                                  </p:stCondLst>
                                  <p:childTnLst>
                                    <p:animEffect transition="out" filter="fade">
                                      <p:cBhvr>
                                        <p:cTn id="27" dur="500"/>
                                        <p:tgtEl>
                                          <p:spTgt spid="44"/>
                                        </p:tgtEl>
                                      </p:cBhvr>
                                    </p:animEffect>
                                    <p:set>
                                      <p:cBhvr>
                                        <p:cTn id="28" dur="1" fill="hold">
                                          <p:stCondLst>
                                            <p:cond delay="499"/>
                                          </p:stCondLst>
                                        </p:cTn>
                                        <p:tgtEl>
                                          <p:spTgt spid="44"/>
                                        </p:tgtEl>
                                        <p:attrNameLst>
                                          <p:attrName>style.visibility</p:attrName>
                                        </p:attrNameLst>
                                      </p:cBhvr>
                                      <p:to>
                                        <p:strVal val="hidden"/>
                                      </p:to>
                                    </p:set>
                                  </p:childTnLst>
                                </p:cTn>
                              </p:par>
                              <p:par>
                                <p:cTn id="29" presetID="10" presetClass="entr" presetSubtype="0" fill="hold" nodeType="withEffect">
                                  <p:stCondLst>
                                    <p:cond delay="5000"/>
                                  </p:stCondLst>
                                  <p:childTnLst>
                                    <p:set>
                                      <p:cBhvr>
                                        <p:cTn id="30" dur="1" fill="hold">
                                          <p:stCondLst>
                                            <p:cond delay="0"/>
                                          </p:stCondLst>
                                        </p:cTn>
                                        <p:tgtEl>
                                          <p:spTgt spid="46">
                                            <p:txEl>
                                              <p:pRg st="0" end="0"/>
                                            </p:txEl>
                                          </p:spTgt>
                                        </p:tgtEl>
                                        <p:attrNameLst>
                                          <p:attrName>style.visibility</p:attrName>
                                        </p:attrNameLst>
                                      </p:cBhvr>
                                      <p:to>
                                        <p:strVal val="visible"/>
                                      </p:to>
                                    </p:set>
                                    <p:animEffect transition="in" filter="fade">
                                      <p:cBhvr>
                                        <p:cTn id="31" dur="500"/>
                                        <p:tgtEl>
                                          <p:spTgt spid="46">
                                            <p:txEl>
                                              <p:pRg st="0" end="0"/>
                                            </p:txEl>
                                          </p:spTgt>
                                        </p:tgtEl>
                                      </p:cBhvr>
                                    </p:animEffect>
                                  </p:childTnLst>
                                </p:cTn>
                              </p:par>
                            </p:childTnLst>
                          </p:cTn>
                        </p:par>
                        <p:par>
                          <p:cTn id="32" fill="hold">
                            <p:stCondLst>
                              <p:cond delay="11000"/>
                            </p:stCondLst>
                            <p:childTnLst>
                              <p:par>
                                <p:cTn id="33" presetID="10" presetClass="entr" presetSubtype="0" fill="hold" nodeType="afterEffect">
                                  <p:stCondLst>
                                    <p:cond delay="50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500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xit" presetSubtype="0" fill="hold" grpId="0" nodeType="withEffect">
                                  <p:stCondLst>
                                    <p:cond delay="5000"/>
                                  </p:stCondLst>
                                  <p:childTnLst>
                                    <p:animEffect transition="out" filter="fade">
                                      <p:cBhvr>
                                        <p:cTn id="40" dur="500"/>
                                        <p:tgtEl>
                                          <p:spTgt spid="46">
                                            <p:txEl>
                                              <p:pRg st="0" end="0"/>
                                            </p:txEl>
                                          </p:spTgt>
                                        </p:tgtEl>
                                      </p:cBhvr>
                                    </p:animEffect>
                                    <p:set>
                                      <p:cBhvr>
                                        <p:cTn id="41" dur="1" fill="hold">
                                          <p:stCondLst>
                                            <p:cond delay="499"/>
                                          </p:stCondLst>
                                        </p:cTn>
                                        <p:tgtEl>
                                          <p:spTgt spid="4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objekt 11">
            <a:extLst>
              <a:ext uri="{FF2B5EF4-FFF2-40B4-BE49-F238E27FC236}">
                <a16:creationId xmlns:a16="http://schemas.microsoft.com/office/drawing/2014/main" id="{C7B319FF-A987-46E7-ABDD-4D2BC6BED61C}"/>
              </a:ext>
            </a:extLst>
          </p:cNvPr>
          <p:cNvPicPr>
            <a:picLocks noChangeAspect="1"/>
          </p:cNvPicPr>
          <p:nvPr/>
        </p:nvPicPr>
        <p:blipFill>
          <a:blip r:embed="rId3"/>
          <a:stretch>
            <a:fillRect/>
          </a:stretch>
        </p:blipFill>
        <p:spPr>
          <a:xfrm>
            <a:off x="6588224" y="836712"/>
            <a:ext cx="2003445" cy="1229210"/>
          </a:xfrm>
          <a:prstGeom prst="rect">
            <a:avLst/>
          </a:prstGeom>
        </p:spPr>
      </p:pic>
      <p:sp>
        <p:nvSpPr>
          <p:cNvPr id="18" name="textruta 17">
            <a:extLst>
              <a:ext uri="{FF2B5EF4-FFF2-40B4-BE49-F238E27FC236}">
                <a16:creationId xmlns:a16="http://schemas.microsoft.com/office/drawing/2014/main" id="{0ACE0AB3-4ACC-4F39-A0E2-6E80C171213E}"/>
              </a:ext>
            </a:extLst>
          </p:cNvPr>
          <p:cNvSpPr txBox="1"/>
          <p:nvPr/>
        </p:nvSpPr>
        <p:spPr>
          <a:xfrm>
            <a:off x="272782" y="113557"/>
            <a:ext cx="4593480" cy="300082"/>
          </a:xfrm>
          <a:prstGeom prst="rect">
            <a:avLst/>
          </a:prstGeom>
          <a:noFill/>
        </p:spPr>
        <p:txBody>
          <a:bodyPr wrap="square" rtlCol="0">
            <a:spAutoFit/>
          </a:bodyPr>
          <a:lstStyle/>
          <a:p>
            <a:r>
              <a:rPr lang="en-US" sz="1350" b="1" dirty="0">
                <a:latin typeface="Arial" panose="020B0604020202020204" pitchFamily="34" charset="0"/>
                <a:cs typeface="Arial" panose="020B0604020202020204" pitchFamily="34" charset="0"/>
              </a:rPr>
              <a:t>Adjust force density to make geodesics</a:t>
            </a:r>
          </a:p>
        </p:txBody>
      </p:sp>
      <p:grpSp>
        <p:nvGrpSpPr>
          <p:cNvPr id="6" name="Grupp 5">
            <a:extLst>
              <a:ext uri="{FF2B5EF4-FFF2-40B4-BE49-F238E27FC236}">
                <a16:creationId xmlns:a16="http://schemas.microsoft.com/office/drawing/2014/main" id="{9C18F400-637D-49BF-818F-3F37507E5D61}"/>
              </a:ext>
            </a:extLst>
          </p:cNvPr>
          <p:cNvGrpSpPr/>
          <p:nvPr/>
        </p:nvGrpSpPr>
        <p:grpSpPr>
          <a:xfrm>
            <a:off x="179512" y="3356992"/>
            <a:ext cx="8640960" cy="1871277"/>
            <a:chOff x="179512" y="3356992"/>
            <a:chExt cx="8640960" cy="1871277"/>
          </a:xfrm>
        </p:grpSpPr>
        <p:pic>
          <p:nvPicPr>
            <p:cNvPr id="14" name="Bildobjekt 13">
              <a:extLst>
                <a:ext uri="{FF2B5EF4-FFF2-40B4-BE49-F238E27FC236}">
                  <a16:creationId xmlns:a16="http://schemas.microsoft.com/office/drawing/2014/main" id="{AA0FF918-A610-44F7-A212-891BB7D44080}"/>
                </a:ext>
              </a:extLst>
            </p:cNvPr>
            <p:cNvPicPr>
              <a:picLocks noChangeAspect="1"/>
            </p:cNvPicPr>
            <p:nvPr/>
          </p:nvPicPr>
          <p:blipFill>
            <a:blip r:embed="rId4"/>
            <a:stretch>
              <a:fillRect/>
            </a:stretch>
          </p:blipFill>
          <p:spPr>
            <a:xfrm>
              <a:off x="6876256" y="3356992"/>
              <a:ext cx="1944216" cy="1178366"/>
            </a:xfrm>
            <a:prstGeom prst="rect">
              <a:avLst/>
            </a:prstGeom>
          </p:spPr>
        </p:pic>
        <p:grpSp>
          <p:nvGrpSpPr>
            <p:cNvPr id="2" name="Grupp 1">
              <a:extLst>
                <a:ext uri="{FF2B5EF4-FFF2-40B4-BE49-F238E27FC236}">
                  <a16:creationId xmlns:a16="http://schemas.microsoft.com/office/drawing/2014/main" id="{812DFE55-1CAC-4407-A097-6531B0FB20D3}"/>
                </a:ext>
              </a:extLst>
            </p:cNvPr>
            <p:cNvGrpSpPr/>
            <p:nvPr/>
          </p:nvGrpSpPr>
          <p:grpSpPr>
            <a:xfrm>
              <a:off x="179512" y="3429000"/>
              <a:ext cx="5832648" cy="1799269"/>
              <a:chOff x="179512" y="3429000"/>
              <a:chExt cx="5832648" cy="1799269"/>
            </a:xfrm>
          </p:grpSpPr>
          <p:sp>
            <p:nvSpPr>
              <p:cNvPr id="17" name="textruta 16">
                <a:extLst>
                  <a:ext uri="{FF2B5EF4-FFF2-40B4-BE49-F238E27FC236}">
                    <a16:creationId xmlns:a16="http://schemas.microsoft.com/office/drawing/2014/main" id="{89A7910D-1E22-4802-9484-10AC31692182}"/>
                  </a:ext>
                </a:extLst>
              </p:cNvPr>
              <p:cNvSpPr txBox="1"/>
              <p:nvPr/>
            </p:nvSpPr>
            <p:spPr>
              <a:xfrm>
                <a:off x="179512" y="3429000"/>
                <a:ext cx="5832648" cy="300082"/>
              </a:xfrm>
              <a:prstGeom prst="rect">
                <a:avLst/>
              </a:prstGeom>
              <a:noFill/>
            </p:spPr>
            <p:txBody>
              <a:bodyPr wrap="square" rtlCol="0">
                <a:spAutoFit/>
              </a:bodyPr>
              <a:lstStyle/>
              <a:p>
                <a:r>
                  <a:rPr lang="en-US" sz="1350" b="1" dirty="0">
                    <a:latin typeface="Arial" panose="020B0604020202020204" pitchFamily="34" charset="0"/>
                    <a:cs typeface="Arial" panose="020B0604020202020204" pitchFamily="34" charset="0"/>
                  </a:rPr>
                  <a:t>Adjust force density to preserve constant spacing along geodesics</a:t>
                </a:r>
              </a:p>
            </p:txBody>
          </p:sp>
          <p:pic>
            <p:nvPicPr>
              <p:cNvPr id="3" name="Bildobjekt 2">
                <a:extLst>
                  <a:ext uri="{FF2B5EF4-FFF2-40B4-BE49-F238E27FC236}">
                    <a16:creationId xmlns:a16="http://schemas.microsoft.com/office/drawing/2014/main" id="{E174B25F-EF00-4B49-87C8-A536135E070D}"/>
                  </a:ext>
                </a:extLst>
              </p:cNvPr>
              <p:cNvPicPr>
                <a:picLocks noChangeAspect="1"/>
              </p:cNvPicPr>
              <p:nvPr/>
            </p:nvPicPr>
            <p:blipFill rotWithShape="1">
              <a:blip r:embed="rId5"/>
              <a:srcRect l="16001"/>
              <a:stretch/>
            </p:blipFill>
            <p:spPr>
              <a:xfrm>
                <a:off x="299030" y="3735452"/>
                <a:ext cx="5292080" cy="1492817"/>
              </a:xfrm>
              <a:prstGeom prst="rect">
                <a:avLst/>
              </a:prstGeom>
              <a:ln>
                <a:solidFill>
                  <a:schemeClr val="tx1"/>
                </a:solidFill>
              </a:ln>
            </p:spPr>
          </p:pic>
        </p:grpSp>
      </p:grpSp>
      <p:pic>
        <p:nvPicPr>
          <p:cNvPr id="4" name="Bildobjekt 3">
            <a:extLst>
              <a:ext uri="{FF2B5EF4-FFF2-40B4-BE49-F238E27FC236}">
                <a16:creationId xmlns:a16="http://schemas.microsoft.com/office/drawing/2014/main" id="{57FB344A-97C4-41A4-AED5-5159D22BD421}"/>
              </a:ext>
            </a:extLst>
          </p:cNvPr>
          <p:cNvPicPr>
            <a:picLocks noChangeAspect="1"/>
          </p:cNvPicPr>
          <p:nvPr/>
        </p:nvPicPr>
        <p:blipFill rotWithShape="1">
          <a:blip r:embed="rId6"/>
          <a:srcRect l="7681" r="4204"/>
          <a:stretch/>
        </p:blipFill>
        <p:spPr>
          <a:xfrm>
            <a:off x="299030" y="430501"/>
            <a:ext cx="6091195" cy="2836842"/>
          </a:xfrm>
          <a:prstGeom prst="rect">
            <a:avLst/>
          </a:prstGeom>
          <a:ln>
            <a:solidFill>
              <a:schemeClr val="tx1"/>
            </a:solidFill>
          </a:ln>
        </p:spPr>
      </p:pic>
      <p:grpSp>
        <p:nvGrpSpPr>
          <p:cNvPr id="8" name="Grupp 7">
            <a:extLst>
              <a:ext uri="{FF2B5EF4-FFF2-40B4-BE49-F238E27FC236}">
                <a16:creationId xmlns:a16="http://schemas.microsoft.com/office/drawing/2014/main" id="{8AD139EA-7005-4ECF-B6FD-962DBF336A97}"/>
              </a:ext>
            </a:extLst>
          </p:cNvPr>
          <p:cNvGrpSpPr/>
          <p:nvPr/>
        </p:nvGrpSpPr>
        <p:grpSpPr>
          <a:xfrm>
            <a:off x="239064" y="5505182"/>
            <a:ext cx="7269467" cy="680645"/>
            <a:chOff x="239064" y="5815518"/>
            <a:chExt cx="7269467" cy="680645"/>
          </a:xfrm>
        </p:grpSpPr>
        <p:pic>
          <p:nvPicPr>
            <p:cNvPr id="5" name="Bildobjekt 4">
              <a:extLst>
                <a:ext uri="{FF2B5EF4-FFF2-40B4-BE49-F238E27FC236}">
                  <a16:creationId xmlns:a16="http://schemas.microsoft.com/office/drawing/2014/main" id="{159834F3-31C7-431A-A896-B89AB7E8F5CA}"/>
                </a:ext>
              </a:extLst>
            </p:cNvPr>
            <p:cNvPicPr>
              <a:picLocks noChangeAspect="1"/>
            </p:cNvPicPr>
            <p:nvPr/>
          </p:nvPicPr>
          <p:blipFill>
            <a:blip r:embed="rId7"/>
            <a:stretch>
              <a:fillRect/>
            </a:stretch>
          </p:blipFill>
          <p:spPr>
            <a:xfrm>
              <a:off x="299030" y="6101634"/>
              <a:ext cx="7209501" cy="394529"/>
            </a:xfrm>
            <a:prstGeom prst="rect">
              <a:avLst/>
            </a:prstGeom>
            <a:ln>
              <a:solidFill>
                <a:schemeClr val="tx1"/>
              </a:solidFill>
            </a:ln>
          </p:spPr>
        </p:pic>
        <p:sp>
          <p:nvSpPr>
            <p:cNvPr id="13" name="textruta 12">
              <a:extLst>
                <a:ext uri="{FF2B5EF4-FFF2-40B4-BE49-F238E27FC236}">
                  <a16:creationId xmlns:a16="http://schemas.microsoft.com/office/drawing/2014/main" id="{8C1FE651-8A45-4F87-ADA8-A95E1926E473}"/>
                </a:ext>
              </a:extLst>
            </p:cNvPr>
            <p:cNvSpPr txBox="1"/>
            <p:nvPr/>
          </p:nvSpPr>
          <p:spPr>
            <a:xfrm>
              <a:off x="239064" y="5815518"/>
              <a:ext cx="4197446" cy="300082"/>
            </a:xfrm>
            <a:prstGeom prst="rect">
              <a:avLst/>
            </a:prstGeom>
            <a:noFill/>
          </p:spPr>
          <p:txBody>
            <a:bodyPr wrap="square" rtlCol="0">
              <a:spAutoFit/>
            </a:bodyPr>
            <a:lstStyle/>
            <a:p>
              <a:r>
                <a:rPr lang="en-US" sz="1350" b="1" dirty="0">
                  <a:latin typeface="Arial" panose="020B0604020202020204" pitchFamily="34" charset="0"/>
                  <a:cs typeface="Arial" panose="020B0604020202020204" pitchFamily="34" charset="0"/>
                </a:rPr>
                <a:t>Solve equilibrium through dynamic relaxation</a:t>
              </a:r>
            </a:p>
          </p:txBody>
        </p:sp>
      </p:grpSp>
    </p:spTree>
    <p:extLst>
      <p:ext uri="{BB962C8B-B14F-4D97-AF65-F5344CB8AC3E}">
        <p14:creationId xmlns:p14="http://schemas.microsoft.com/office/powerpoint/2010/main" val="269472927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10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adsttc.com/media/images/526a/9e09/e8e4/4ef4/c200/04f1/large_jpg/Manuel_de_Lozar_-_Paula_Lopez_Barba-016.jpg?13827189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67" y="4086225"/>
            <a:ext cx="5925192" cy="16656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structuremag.org/wp-content/uploads/0514-f2-5.jpg"/>
          <p:cNvPicPr>
            <a:picLocks noChangeAspect="1" noChangeArrowheads="1"/>
          </p:cNvPicPr>
          <p:nvPr/>
        </p:nvPicPr>
        <p:blipFill rotWithShape="1">
          <a:blip r:embed="rId4">
            <a:extLst>
              <a:ext uri="{28A0092B-C50C-407E-A947-70E740481C1C}">
                <a14:useLocalDpi xmlns:a14="http://schemas.microsoft.com/office/drawing/2010/main" val="0"/>
              </a:ext>
            </a:extLst>
          </a:blip>
          <a:srcRect b="890"/>
          <a:stretch/>
        </p:blipFill>
        <p:spPr bwMode="auto">
          <a:xfrm>
            <a:off x="6151156" y="2519919"/>
            <a:ext cx="2885804" cy="32319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upload.wikimedia.org/wikipedia/commons/f/f0/Trakai_Island_Castle_Chapel%2C_Lithuania_-_Diliff.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787" r="13505"/>
          <a:stretch/>
        </p:blipFill>
        <p:spPr bwMode="auto">
          <a:xfrm>
            <a:off x="142236" y="910159"/>
            <a:ext cx="1668230" cy="15611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www.fosterandpartners.com/media/2477235/img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6169" y="907894"/>
            <a:ext cx="2420790" cy="1512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ww.martincentre.arct.cam.ac.uk/images/masonry-vaulting-1-1/@@images/e8fafb3e-9b50-4fec-b335-01f45107b584.jpeg">
            <a:extLst>
              <a:ext uri="{FF2B5EF4-FFF2-40B4-BE49-F238E27FC236}">
                <a16:creationId xmlns:a16="http://schemas.microsoft.com/office/drawing/2014/main" id="{EBE1B71F-7A7F-42C8-93B5-7DF42AB76B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18365" y="2520065"/>
            <a:ext cx="2169077" cy="15110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Bildresultat för dieste architect">
            <a:extLst>
              <a:ext uri="{FF2B5EF4-FFF2-40B4-BE49-F238E27FC236}">
                <a16:creationId xmlns:a16="http://schemas.microsoft.com/office/drawing/2014/main" id="{9E332A31-1045-4B42-8F33-ED916EC170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8790" y="910253"/>
            <a:ext cx="2338662" cy="1561057"/>
          </a:xfrm>
          <a:prstGeom prst="rect">
            <a:avLst/>
          </a:prstGeom>
          <a:noFill/>
          <a:extLst>
            <a:ext uri="{909E8E84-426E-40DD-AFC4-6F175D3DCCD1}">
              <a14:hiddenFill xmlns:a14="http://schemas.microsoft.com/office/drawing/2010/main">
                <a:solidFill>
                  <a:srgbClr val="FFFFFF"/>
                </a:solidFill>
              </a14:hiddenFill>
            </a:ext>
          </a:extLst>
        </p:spPr>
      </p:pic>
      <p:pic>
        <p:nvPicPr>
          <p:cNvPr id="9" name="Bildobjekt 8">
            <a:extLst>
              <a:ext uri="{FF2B5EF4-FFF2-40B4-BE49-F238E27FC236}">
                <a16:creationId xmlns:a16="http://schemas.microsoft.com/office/drawing/2014/main" id="{2BC01248-8248-41D9-A195-6F24574E4B4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5776" y="910158"/>
            <a:ext cx="2326335" cy="1547013"/>
          </a:xfrm>
          <a:prstGeom prst="rect">
            <a:avLst/>
          </a:prstGeom>
        </p:spPr>
      </p:pic>
      <p:pic>
        <p:nvPicPr>
          <p:cNvPr id="14" name="Picture 4" descr="http://block.arch.ethz.ch/brg/images/cache/eettv_vault_picture_perspective_009_1425050346_960x540.jpg?1425050346">
            <a:extLst>
              <a:ext uri="{FF2B5EF4-FFF2-40B4-BE49-F238E27FC236}">
                <a16:creationId xmlns:a16="http://schemas.microsoft.com/office/drawing/2014/main" id="{AF2CBCEB-D952-4F90-883C-930BDB310E2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27918"/>
          <a:stretch/>
        </p:blipFill>
        <p:spPr bwMode="auto">
          <a:xfrm>
            <a:off x="142235" y="2519919"/>
            <a:ext cx="3712416" cy="1505239"/>
          </a:xfrm>
          <a:prstGeom prst="rect">
            <a:avLst/>
          </a:prstGeom>
          <a:noFill/>
          <a:extLst>
            <a:ext uri="{909E8E84-426E-40DD-AFC4-6F175D3DCCD1}">
              <a14:hiddenFill xmlns:a14="http://schemas.microsoft.com/office/drawing/2010/main">
                <a:solidFill>
                  <a:srgbClr val="FFFFFF"/>
                </a:solidFill>
              </a14:hiddenFill>
            </a:ext>
          </a:extLst>
        </p:spPr>
      </p:pic>
      <p:sp>
        <p:nvSpPr>
          <p:cNvPr id="4" name="textruta 3">
            <a:extLst>
              <a:ext uri="{FF2B5EF4-FFF2-40B4-BE49-F238E27FC236}">
                <a16:creationId xmlns:a16="http://schemas.microsoft.com/office/drawing/2014/main" id="{F49A1FCD-F01A-4D12-990E-3571FF22BCD6}"/>
              </a:ext>
            </a:extLst>
          </p:cNvPr>
          <p:cNvSpPr txBox="1"/>
          <p:nvPr/>
        </p:nvSpPr>
        <p:spPr>
          <a:xfrm>
            <a:off x="136167" y="3796381"/>
            <a:ext cx="3718484" cy="230832"/>
          </a:xfrm>
          <a:prstGeom prst="rect">
            <a:avLst/>
          </a:prstGeom>
          <a:solidFill>
            <a:schemeClr val="tx1">
              <a:alpha val="40000"/>
            </a:schemeClr>
          </a:solidFill>
        </p:spPr>
        <p:txBody>
          <a:bodyPr wrap="square" rtlCol="0">
            <a:spAutoFit/>
          </a:bodyPr>
          <a:lstStyle/>
          <a:p>
            <a:r>
              <a:rPr lang="en-US" sz="900" dirty="0">
                <a:solidFill>
                  <a:schemeClr val="bg1"/>
                </a:solidFill>
                <a:latin typeface="Arial" panose="020B0604020202020204" pitchFamily="34" charset="0"/>
                <a:cs typeface="Arial" panose="020B0604020202020204" pitchFamily="34" charset="0"/>
              </a:rPr>
              <a:t>Free-form Catalan Thin-tile </a:t>
            </a:r>
            <a:r>
              <a:rPr lang="en-US" sz="900" dirty="0" err="1">
                <a:solidFill>
                  <a:schemeClr val="bg1"/>
                </a:solidFill>
                <a:latin typeface="Arial" panose="020B0604020202020204" pitchFamily="34" charset="0"/>
                <a:cs typeface="Arial" panose="020B0604020202020204" pitchFamily="34" charset="0"/>
              </a:rPr>
              <a:t>vault,Block</a:t>
            </a:r>
            <a:r>
              <a:rPr lang="en-US" sz="900" dirty="0">
                <a:solidFill>
                  <a:schemeClr val="bg1"/>
                </a:solidFill>
                <a:latin typeface="Arial" panose="020B0604020202020204" pitchFamily="34" charset="0"/>
                <a:cs typeface="Arial" panose="020B0604020202020204" pitchFamily="34" charset="0"/>
              </a:rPr>
              <a:t> Research Group</a:t>
            </a:r>
          </a:p>
        </p:txBody>
      </p:sp>
      <p:sp>
        <p:nvSpPr>
          <p:cNvPr id="7" name="Rektangel 6">
            <a:extLst>
              <a:ext uri="{FF2B5EF4-FFF2-40B4-BE49-F238E27FC236}">
                <a16:creationId xmlns:a16="http://schemas.microsoft.com/office/drawing/2014/main" id="{D1D7C826-2F6E-454A-A1E5-975FD7C24A77}"/>
              </a:ext>
            </a:extLst>
          </p:cNvPr>
          <p:cNvSpPr/>
          <p:nvPr/>
        </p:nvSpPr>
        <p:spPr>
          <a:xfrm>
            <a:off x="6151156" y="5373216"/>
            <a:ext cx="2885804" cy="369332"/>
          </a:xfrm>
          <a:prstGeom prst="rect">
            <a:avLst/>
          </a:prstGeom>
          <a:solidFill>
            <a:schemeClr val="tx1">
              <a:alpha val="39000"/>
            </a:schemeClr>
          </a:solidFill>
        </p:spPr>
        <p:txBody>
          <a:bodyPr wrap="square">
            <a:spAutoFit/>
          </a:bodyPr>
          <a:lstStyle/>
          <a:p>
            <a:r>
              <a:rPr lang="en-US" sz="900" dirty="0">
                <a:solidFill>
                  <a:schemeClr val="bg1"/>
                </a:solidFill>
                <a:latin typeface="Arial" panose="020B0604020202020204" pitchFamily="34" charset="0"/>
                <a:cs typeface="Arial" panose="020B0604020202020204" pitchFamily="34" charset="0"/>
              </a:rPr>
              <a:t>The main staircase of Baker Hall at Carnegie Mellon University, </a:t>
            </a:r>
            <a:r>
              <a:rPr lang="en-US" sz="900" dirty="0" err="1">
                <a:solidFill>
                  <a:schemeClr val="bg1"/>
                </a:solidFill>
                <a:latin typeface="Arial" panose="020B0604020202020204" pitchFamily="34" charset="0"/>
                <a:cs typeface="Arial" panose="020B0604020202020204" pitchFamily="34" charset="0"/>
              </a:rPr>
              <a:t>Guastavino</a:t>
            </a:r>
            <a:r>
              <a:rPr lang="en-US" sz="900" dirty="0">
                <a:solidFill>
                  <a:schemeClr val="bg1"/>
                </a:solidFill>
                <a:latin typeface="Arial" panose="020B0604020202020204" pitchFamily="34" charset="0"/>
                <a:cs typeface="Arial" panose="020B0604020202020204" pitchFamily="34" charset="0"/>
              </a:rPr>
              <a:t> Company, 1914.</a:t>
            </a:r>
          </a:p>
        </p:txBody>
      </p:sp>
      <p:sp>
        <p:nvSpPr>
          <p:cNvPr id="13" name="Rektangel 12">
            <a:extLst>
              <a:ext uri="{FF2B5EF4-FFF2-40B4-BE49-F238E27FC236}">
                <a16:creationId xmlns:a16="http://schemas.microsoft.com/office/drawing/2014/main" id="{9C0826DA-C11D-40C4-AAFA-EDD503AB52BC}"/>
              </a:ext>
            </a:extLst>
          </p:cNvPr>
          <p:cNvSpPr/>
          <p:nvPr/>
        </p:nvSpPr>
        <p:spPr>
          <a:xfrm>
            <a:off x="6619875" y="2082334"/>
            <a:ext cx="2417084" cy="338554"/>
          </a:xfrm>
          <a:prstGeom prst="rect">
            <a:avLst/>
          </a:prstGeom>
          <a:solidFill>
            <a:schemeClr val="tx1">
              <a:alpha val="40000"/>
            </a:schemeClr>
          </a:solidFill>
        </p:spPr>
        <p:txBody>
          <a:bodyPr wrap="square">
            <a:spAutoFit/>
          </a:bodyPr>
          <a:lstStyle/>
          <a:p>
            <a:r>
              <a:rPr lang="en-US" sz="800" dirty="0" err="1">
                <a:solidFill>
                  <a:schemeClr val="bg1"/>
                </a:solidFill>
                <a:latin typeface="Arial" panose="020B0604020202020204" pitchFamily="34" charset="0"/>
                <a:cs typeface="Arial" panose="020B0604020202020204" pitchFamily="34" charset="0"/>
              </a:rPr>
              <a:t>Droneport</a:t>
            </a:r>
            <a:r>
              <a:rPr lang="en-US" sz="800" dirty="0">
                <a:solidFill>
                  <a:schemeClr val="bg1"/>
                </a:solidFill>
                <a:latin typeface="Arial" panose="020B0604020202020204" pitchFamily="34" charset="0"/>
                <a:cs typeface="Arial" panose="020B0604020202020204" pitchFamily="34" charset="0"/>
              </a:rPr>
              <a:t> prototype, Foster + Partners, Block research group, OBD Engineering, 2016.</a:t>
            </a:r>
          </a:p>
        </p:txBody>
      </p:sp>
      <p:sp>
        <p:nvSpPr>
          <p:cNvPr id="16" name="Rektangel 15">
            <a:extLst>
              <a:ext uri="{FF2B5EF4-FFF2-40B4-BE49-F238E27FC236}">
                <a16:creationId xmlns:a16="http://schemas.microsoft.com/office/drawing/2014/main" id="{1BF241CF-F818-4578-94EF-D694B1841A67}"/>
              </a:ext>
            </a:extLst>
          </p:cNvPr>
          <p:cNvSpPr/>
          <p:nvPr/>
        </p:nvSpPr>
        <p:spPr>
          <a:xfrm>
            <a:off x="4210253" y="2067895"/>
            <a:ext cx="2351252" cy="369332"/>
          </a:xfrm>
          <a:prstGeom prst="rect">
            <a:avLst/>
          </a:prstGeom>
          <a:solidFill>
            <a:schemeClr val="tx1">
              <a:alpha val="37000"/>
            </a:schemeClr>
          </a:solidFill>
        </p:spPr>
        <p:txBody>
          <a:bodyPr wrap="square">
            <a:spAutoFit/>
          </a:bodyPr>
          <a:lstStyle/>
          <a:p>
            <a:r>
              <a:rPr lang="en-US" sz="900" dirty="0">
                <a:solidFill>
                  <a:schemeClr val="bg1"/>
                </a:solidFill>
                <a:latin typeface="Arial" panose="020B0604020202020204" pitchFamily="34" charset="0"/>
                <a:cs typeface="Arial" panose="020B0604020202020204" pitchFamily="34" charset="0"/>
              </a:rPr>
              <a:t>The </a:t>
            </a:r>
            <a:r>
              <a:rPr lang="en-US" sz="900" dirty="0" err="1">
                <a:solidFill>
                  <a:schemeClr val="bg1"/>
                </a:solidFill>
                <a:latin typeface="Arial" panose="020B0604020202020204" pitchFamily="34" charset="0"/>
                <a:cs typeface="Arial" panose="020B0604020202020204" pitchFamily="34" charset="0"/>
              </a:rPr>
              <a:t>Guastavino</a:t>
            </a:r>
            <a:r>
              <a:rPr lang="en-US" sz="900" dirty="0">
                <a:solidFill>
                  <a:schemeClr val="bg1"/>
                </a:solidFill>
                <a:latin typeface="Arial" panose="020B0604020202020204" pitchFamily="34" charset="0"/>
                <a:cs typeface="Arial" panose="020B0604020202020204" pitchFamily="34" charset="0"/>
              </a:rPr>
              <a:t> Company, Elephant house at Bronx Zoo, 1908</a:t>
            </a:r>
          </a:p>
        </p:txBody>
      </p:sp>
      <p:sp>
        <p:nvSpPr>
          <p:cNvPr id="11" name="Rektangel 10">
            <a:extLst>
              <a:ext uri="{FF2B5EF4-FFF2-40B4-BE49-F238E27FC236}">
                <a16:creationId xmlns:a16="http://schemas.microsoft.com/office/drawing/2014/main" id="{1E46C59F-A6E1-4B84-9833-067FA44654DB}"/>
              </a:ext>
            </a:extLst>
          </p:cNvPr>
          <p:cNvSpPr/>
          <p:nvPr/>
        </p:nvSpPr>
        <p:spPr>
          <a:xfrm>
            <a:off x="1837555" y="2217248"/>
            <a:ext cx="2318033" cy="230832"/>
          </a:xfrm>
          <a:prstGeom prst="rect">
            <a:avLst/>
          </a:prstGeom>
          <a:solidFill>
            <a:schemeClr val="tx1">
              <a:alpha val="40000"/>
            </a:schemeClr>
          </a:solidFill>
        </p:spPr>
        <p:txBody>
          <a:bodyPr wrap="square">
            <a:spAutoFit/>
          </a:bodyPr>
          <a:lstStyle/>
          <a:p>
            <a:r>
              <a:rPr lang="en-US" sz="900" dirty="0" err="1">
                <a:solidFill>
                  <a:schemeClr val="bg1"/>
                </a:solidFill>
                <a:latin typeface="Arial" panose="020B0604020202020204" pitchFamily="34" charset="0"/>
                <a:cs typeface="Arial" panose="020B0604020202020204" pitchFamily="34" charset="0"/>
              </a:rPr>
              <a:t>Atlantida</a:t>
            </a:r>
            <a:r>
              <a:rPr lang="en-US" sz="900" dirty="0">
                <a:solidFill>
                  <a:schemeClr val="bg1"/>
                </a:solidFill>
                <a:latin typeface="Arial" panose="020B0604020202020204" pitchFamily="34" charset="0"/>
                <a:cs typeface="Arial" panose="020B0604020202020204" pitchFamily="34" charset="0"/>
              </a:rPr>
              <a:t> Church, </a:t>
            </a:r>
            <a:r>
              <a:rPr lang="en-US" sz="900" dirty="0" err="1">
                <a:solidFill>
                  <a:schemeClr val="bg1"/>
                </a:solidFill>
                <a:latin typeface="Arial" panose="020B0604020202020204" pitchFamily="34" charset="0"/>
                <a:cs typeface="Arial" panose="020B0604020202020204" pitchFamily="34" charset="0"/>
              </a:rPr>
              <a:t>Eladio</a:t>
            </a:r>
            <a:r>
              <a:rPr lang="en-US" sz="900" dirty="0">
                <a:solidFill>
                  <a:schemeClr val="bg1"/>
                </a:solidFill>
                <a:latin typeface="Arial" panose="020B0604020202020204" pitchFamily="34" charset="0"/>
                <a:cs typeface="Arial" panose="020B0604020202020204" pitchFamily="34" charset="0"/>
              </a:rPr>
              <a:t> Dieste,1952  </a:t>
            </a:r>
          </a:p>
        </p:txBody>
      </p:sp>
      <p:sp>
        <p:nvSpPr>
          <p:cNvPr id="20" name="textruta 19">
            <a:extLst>
              <a:ext uri="{FF2B5EF4-FFF2-40B4-BE49-F238E27FC236}">
                <a16:creationId xmlns:a16="http://schemas.microsoft.com/office/drawing/2014/main" id="{A2F4CB99-8544-424C-8753-DB8F9C7E21BB}"/>
              </a:ext>
            </a:extLst>
          </p:cNvPr>
          <p:cNvSpPr txBox="1"/>
          <p:nvPr/>
        </p:nvSpPr>
        <p:spPr>
          <a:xfrm>
            <a:off x="154636" y="2120054"/>
            <a:ext cx="1642359" cy="369332"/>
          </a:xfrm>
          <a:prstGeom prst="rect">
            <a:avLst/>
          </a:prstGeom>
          <a:solidFill>
            <a:schemeClr val="tx1">
              <a:alpha val="41000"/>
            </a:schemeClr>
          </a:solidFill>
        </p:spPr>
        <p:txBody>
          <a:bodyPr wrap="square" rtlCol="0">
            <a:spAutoFit/>
          </a:bodyPr>
          <a:lstStyle/>
          <a:p>
            <a:r>
              <a:rPr lang="en-US" sz="900" dirty="0" err="1">
                <a:solidFill>
                  <a:schemeClr val="bg1"/>
                </a:solidFill>
                <a:latin typeface="Arial" panose="020B0604020202020204" pitchFamily="34" charset="0"/>
                <a:cs typeface="Arial" panose="020B0604020202020204" pitchFamily="34" charset="0"/>
              </a:rPr>
              <a:t>Trakai</a:t>
            </a:r>
            <a:r>
              <a:rPr lang="en-US" sz="900" dirty="0">
                <a:solidFill>
                  <a:schemeClr val="bg1"/>
                </a:solidFill>
                <a:latin typeface="Arial" panose="020B0604020202020204" pitchFamily="34" charset="0"/>
                <a:cs typeface="Arial" panose="020B0604020202020204" pitchFamily="34" charset="0"/>
              </a:rPr>
              <a:t> Island Castle, 14</a:t>
            </a:r>
            <a:r>
              <a:rPr lang="en-US" sz="900" baseline="30000" dirty="0">
                <a:solidFill>
                  <a:schemeClr val="bg1"/>
                </a:solidFill>
                <a:latin typeface="Arial" panose="020B0604020202020204" pitchFamily="34" charset="0"/>
                <a:cs typeface="Arial" panose="020B0604020202020204" pitchFamily="34" charset="0"/>
              </a:rPr>
              <a:t>th</a:t>
            </a:r>
            <a:r>
              <a:rPr lang="en-US" sz="900" dirty="0">
                <a:solidFill>
                  <a:schemeClr val="bg1"/>
                </a:solidFill>
                <a:latin typeface="Arial" panose="020B0604020202020204" pitchFamily="34" charset="0"/>
                <a:cs typeface="Arial" panose="020B0604020202020204" pitchFamily="34" charset="0"/>
              </a:rPr>
              <a:t> – 20</a:t>
            </a:r>
            <a:r>
              <a:rPr lang="en-US" sz="900" baseline="30000" dirty="0">
                <a:solidFill>
                  <a:schemeClr val="bg1"/>
                </a:solidFill>
                <a:latin typeface="Arial" panose="020B0604020202020204" pitchFamily="34" charset="0"/>
                <a:cs typeface="Arial" panose="020B0604020202020204" pitchFamily="34" charset="0"/>
              </a:rPr>
              <a:t>th</a:t>
            </a:r>
            <a:r>
              <a:rPr lang="en-US" sz="900" dirty="0">
                <a:solidFill>
                  <a:schemeClr val="bg1"/>
                </a:solidFill>
                <a:latin typeface="Arial" panose="020B0604020202020204" pitchFamily="34" charset="0"/>
                <a:cs typeface="Arial" panose="020B0604020202020204" pitchFamily="34" charset="0"/>
              </a:rPr>
              <a:t> century</a:t>
            </a:r>
          </a:p>
        </p:txBody>
      </p:sp>
      <p:sp>
        <p:nvSpPr>
          <p:cNvPr id="21" name="Rektangel 20">
            <a:extLst>
              <a:ext uri="{FF2B5EF4-FFF2-40B4-BE49-F238E27FC236}">
                <a16:creationId xmlns:a16="http://schemas.microsoft.com/office/drawing/2014/main" id="{A40D58F1-B2D0-4BD3-9FBC-3B410ED53F30}"/>
              </a:ext>
            </a:extLst>
          </p:cNvPr>
          <p:cNvSpPr/>
          <p:nvPr/>
        </p:nvSpPr>
        <p:spPr>
          <a:xfrm>
            <a:off x="166493" y="5521030"/>
            <a:ext cx="2627642" cy="230832"/>
          </a:xfrm>
          <a:prstGeom prst="rect">
            <a:avLst/>
          </a:prstGeom>
          <a:solidFill>
            <a:schemeClr val="tx1">
              <a:alpha val="39000"/>
            </a:schemeClr>
          </a:solidFill>
        </p:spPr>
        <p:txBody>
          <a:bodyPr wrap="none">
            <a:spAutoFit/>
          </a:bodyPr>
          <a:lstStyle/>
          <a:p>
            <a:r>
              <a:rPr lang="en-US" sz="900" dirty="0" err="1">
                <a:solidFill>
                  <a:schemeClr val="bg1"/>
                </a:solidFill>
                <a:latin typeface="Arial" panose="020B0604020202020204" pitchFamily="34" charset="0"/>
                <a:cs typeface="Arial" panose="020B0604020202020204" pitchFamily="34" charset="0"/>
              </a:rPr>
              <a:t>Bricktopia</a:t>
            </a:r>
            <a:r>
              <a:rPr lang="en-US" sz="900" dirty="0">
                <a:solidFill>
                  <a:schemeClr val="bg1"/>
                </a:solidFill>
                <a:latin typeface="Arial" panose="020B0604020202020204" pitchFamily="34" charset="0"/>
                <a:cs typeface="Arial" panose="020B0604020202020204" pitchFamily="34" charset="0"/>
              </a:rPr>
              <a:t>, International Collective Map13, 2013</a:t>
            </a:r>
          </a:p>
        </p:txBody>
      </p:sp>
      <p:sp>
        <p:nvSpPr>
          <p:cNvPr id="23" name="Rektangel 22">
            <a:extLst>
              <a:ext uri="{FF2B5EF4-FFF2-40B4-BE49-F238E27FC236}">
                <a16:creationId xmlns:a16="http://schemas.microsoft.com/office/drawing/2014/main" id="{15B84F3C-C73C-498A-9EC6-2F92D49C6F72}"/>
              </a:ext>
            </a:extLst>
          </p:cNvPr>
          <p:cNvSpPr/>
          <p:nvPr/>
        </p:nvSpPr>
        <p:spPr>
          <a:xfrm>
            <a:off x="3933348" y="3640735"/>
            <a:ext cx="2154093" cy="369332"/>
          </a:xfrm>
          <a:prstGeom prst="rect">
            <a:avLst/>
          </a:prstGeom>
          <a:solidFill>
            <a:schemeClr val="tx1">
              <a:alpha val="55000"/>
            </a:schemeClr>
          </a:solidFill>
        </p:spPr>
        <p:txBody>
          <a:bodyPr wrap="square">
            <a:spAutoFit/>
          </a:bodyPr>
          <a:lstStyle/>
          <a:p>
            <a:r>
              <a:rPr lang="en-US" sz="900" dirty="0" err="1">
                <a:solidFill>
                  <a:schemeClr val="bg1"/>
                </a:solidFill>
              </a:rPr>
              <a:t>Mapungubwe</a:t>
            </a:r>
            <a:r>
              <a:rPr lang="en-US" sz="900" dirty="0">
                <a:solidFill>
                  <a:schemeClr val="bg1"/>
                </a:solidFill>
              </a:rPr>
              <a:t> Interpretation </a:t>
            </a:r>
            <a:r>
              <a:rPr lang="en-US" sz="900" dirty="0" err="1">
                <a:solidFill>
                  <a:schemeClr val="bg1"/>
                </a:solidFill>
              </a:rPr>
              <a:t>Centre,P</a:t>
            </a:r>
            <a:r>
              <a:rPr lang="en-US" sz="900" dirty="0">
                <a:solidFill>
                  <a:schemeClr val="bg1"/>
                </a:solidFill>
              </a:rPr>
              <a:t> Rich, M Ramage, J </a:t>
            </a:r>
            <a:r>
              <a:rPr lang="en-US" sz="900" dirty="0" err="1">
                <a:solidFill>
                  <a:schemeClr val="bg1"/>
                </a:solidFill>
              </a:rPr>
              <a:t>Ochsendorf</a:t>
            </a:r>
            <a:r>
              <a:rPr lang="en-US" sz="900" dirty="0">
                <a:solidFill>
                  <a:schemeClr val="bg1"/>
                </a:solidFill>
              </a:rPr>
              <a:t>, P Block</a:t>
            </a:r>
          </a:p>
        </p:txBody>
      </p:sp>
    </p:spTree>
    <p:extLst>
      <p:ext uri="{BB962C8B-B14F-4D97-AF65-F5344CB8AC3E}">
        <p14:creationId xmlns:p14="http://schemas.microsoft.com/office/powerpoint/2010/main" val="1208695884"/>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EB8CD96D-4528-41E9-9F47-4C2E35447D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608" y="849050"/>
            <a:ext cx="7258218" cy="5132753"/>
          </a:xfrm>
          <a:prstGeom prst="rect">
            <a:avLst/>
          </a:prstGeom>
        </p:spPr>
      </p:pic>
      <p:sp>
        <p:nvSpPr>
          <p:cNvPr id="3" name="textruta 2">
            <a:extLst>
              <a:ext uri="{FF2B5EF4-FFF2-40B4-BE49-F238E27FC236}">
                <a16:creationId xmlns:a16="http://schemas.microsoft.com/office/drawing/2014/main" id="{00162C84-959D-40DE-902C-9F7FF2720DCA}"/>
              </a:ext>
            </a:extLst>
          </p:cNvPr>
          <p:cNvSpPr txBox="1"/>
          <p:nvPr/>
        </p:nvSpPr>
        <p:spPr>
          <a:xfrm>
            <a:off x="2339752" y="360446"/>
            <a:ext cx="3960440" cy="369332"/>
          </a:xfrm>
          <a:prstGeom prst="rect">
            <a:avLst/>
          </a:prstGeom>
          <a:noFill/>
        </p:spPr>
        <p:txBody>
          <a:bodyPr wrap="square" rtlCol="0">
            <a:spAutoFit/>
          </a:bodyPr>
          <a:lstStyle/>
          <a:p>
            <a:r>
              <a:rPr lang="en-US" dirty="0">
                <a:latin typeface="Arial" panose="020B0604020202020204" pitchFamily="34" charset="0"/>
                <a:ea typeface="Roboto" panose="02000000000000000000" pitchFamily="2" charset="0"/>
                <a:cs typeface="Arial" panose="020B0604020202020204" pitchFamily="34" charset="0"/>
              </a:rPr>
              <a:t>Our form finding procedure in action</a:t>
            </a:r>
          </a:p>
        </p:txBody>
      </p:sp>
      <p:sp>
        <p:nvSpPr>
          <p:cNvPr id="5" name="textruta 4">
            <a:extLst>
              <a:ext uri="{FF2B5EF4-FFF2-40B4-BE49-F238E27FC236}">
                <a16:creationId xmlns:a16="http://schemas.microsoft.com/office/drawing/2014/main" id="{F6A1A072-FEFC-40FA-8D40-0BB1AD26FBEF}"/>
              </a:ext>
            </a:extLst>
          </p:cNvPr>
          <p:cNvSpPr txBox="1"/>
          <p:nvPr/>
        </p:nvSpPr>
        <p:spPr>
          <a:xfrm>
            <a:off x="3131840" y="354196"/>
            <a:ext cx="3960440" cy="369332"/>
          </a:xfrm>
          <a:prstGeom prst="rect">
            <a:avLst/>
          </a:prstGeom>
          <a:noFill/>
        </p:spPr>
        <p:txBody>
          <a:bodyPr wrap="square" rtlCol="0">
            <a:spAutoFit/>
          </a:bodyPr>
          <a:lstStyle/>
          <a:p>
            <a:r>
              <a:rPr lang="en-US" dirty="0">
                <a:latin typeface="Arial" panose="020B0604020202020204" pitchFamily="34" charset="0"/>
                <a:ea typeface="Roboto" panose="02000000000000000000" pitchFamily="2" charset="0"/>
                <a:cs typeface="Arial" panose="020B0604020202020204" pitchFamily="34" charset="0"/>
              </a:rPr>
              <a:t>Equilibrium reached</a:t>
            </a:r>
          </a:p>
        </p:txBody>
      </p:sp>
      <p:pic>
        <p:nvPicPr>
          <p:cNvPr id="7" name="BrickShell000091_1">
            <a:hlinkClick r:id="" action="ppaction://media"/>
            <a:extLst>
              <a:ext uri="{FF2B5EF4-FFF2-40B4-BE49-F238E27FC236}">
                <a16:creationId xmlns:a16="http://schemas.microsoft.com/office/drawing/2014/main" id="{1AC13401-A6EA-46E9-9812-1F8C575591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3546"/>
          <a:stretch/>
        </p:blipFill>
        <p:spPr>
          <a:xfrm>
            <a:off x="925460" y="836712"/>
            <a:ext cx="7494514" cy="5513973"/>
          </a:xfrm>
          <a:prstGeom prst="rect">
            <a:avLst/>
          </a:prstGeom>
        </p:spPr>
      </p:pic>
    </p:spTree>
    <p:extLst>
      <p:ext uri="{BB962C8B-B14F-4D97-AF65-F5344CB8AC3E}">
        <p14:creationId xmlns:p14="http://schemas.microsoft.com/office/powerpoint/2010/main" val="65013674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65" fill="hold"/>
                                        <p:tgtEl>
                                          <p:spTgt spid="7"/>
                                        </p:tgtEl>
                                      </p:cBhvr>
                                    </p:cmd>
                                  </p:childTnLst>
                                </p:cTn>
                              </p:par>
                              <p:par>
                                <p:cTn id="7" presetID="10" presetClass="exit" presetSubtype="0" fill="hold" nodeType="withEffect">
                                  <p:stCondLst>
                                    <p:cond delay="10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md type="call" cmd="stop">
                                      <p:cBhvr>
                                        <p:cTn id="10" dur="1">
                                          <p:stCondLst>
                                            <p:cond delay="499"/>
                                          </p:stCondLst>
                                        </p:cTn>
                                        <p:tgtEl>
                                          <p:spTgt spid="7"/>
                                        </p:tgtEl>
                                      </p:cBhvr>
                                    </p:cmd>
                                  </p:childTnLst>
                                </p:cTn>
                              </p:par>
                              <p:par>
                                <p:cTn id="11" presetID="10" presetClass="entr" presetSubtype="0" fill="hold" nodeType="withEffect">
                                  <p:stCondLst>
                                    <p:cond delay="10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xit" presetSubtype="0" fill="hold" grpId="0" nodeType="withEffect">
                                  <p:stCondLst>
                                    <p:cond delay="1000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ntr" presetSubtype="0" fill="hold" grpId="0" nodeType="withEffect">
                                  <p:stCondLst>
                                    <p:cond delay="10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7"/>
                </p:tgtEl>
              </p:cMediaNode>
            </p:video>
          </p:childTnLst>
        </p:cTn>
      </p:par>
    </p:tnLst>
    <p:bldLst>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objekt 18">
            <a:extLst>
              <a:ext uri="{FF2B5EF4-FFF2-40B4-BE49-F238E27FC236}">
                <a16:creationId xmlns:a16="http://schemas.microsoft.com/office/drawing/2014/main" id="{833141DE-2FDB-4E2C-97BC-F45258BF51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3489" b="-492"/>
          <a:stretch/>
        </p:blipFill>
        <p:spPr>
          <a:xfrm>
            <a:off x="3545857" y="1324257"/>
            <a:ext cx="2316202" cy="1424583"/>
          </a:xfrm>
          <a:prstGeom prst="rect">
            <a:avLst/>
          </a:prstGeom>
        </p:spPr>
      </p:pic>
      <p:sp>
        <p:nvSpPr>
          <p:cNvPr id="4" name="textruta 3">
            <a:extLst>
              <a:ext uri="{FF2B5EF4-FFF2-40B4-BE49-F238E27FC236}">
                <a16:creationId xmlns:a16="http://schemas.microsoft.com/office/drawing/2014/main" id="{627B16C4-757B-4F98-A31D-856C83725944}"/>
              </a:ext>
            </a:extLst>
          </p:cNvPr>
          <p:cNvSpPr txBox="1"/>
          <p:nvPr/>
        </p:nvSpPr>
        <p:spPr>
          <a:xfrm>
            <a:off x="827584" y="2509225"/>
            <a:ext cx="3374113" cy="57708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Decorating technique </a:t>
            </a:r>
            <a:r>
              <a:rPr lang="en-US" sz="1350" dirty="0">
                <a:latin typeface="Arial" panose="020B0604020202020204" pitchFamily="34" charset="0"/>
                <a:cs typeface="Arial" panose="020B0604020202020204" pitchFamily="34" charset="0"/>
              </a:rPr>
              <a:t>- geometrical mapping on known shell</a:t>
            </a:r>
          </a:p>
        </p:txBody>
      </p:sp>
      <p:sp>
        <p:nvSpPr>
          <p:cNvPr id="13" name="textruta 12">
            <a:extLst>
              <a:ext uri="{FF2B5EF4-FFF2-40B4-BE49-F238E27FC236}">
                <a16:creationId xmlns:a16="http://schemas.microsoft.com/office/drawing/2014/main" id="{9AB5446E-78C8-4F9A-8ED6-84329DB0C476}"/>
              </a:ext>
            </a:extLst>
          </p:cNvPr>
          <p:cNvSpPr txBox="1"/>
          <p:nvPr/>
        </p:nvSpPr>
        <p:spPr>
          <a:xfrm>
            <a:off x="5902404" y="2517988"/>
            <a:ext cx="2739754" cy="57708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Form finding - </a:t>
            </a:r>
            <a:r>
              <a:rPr lang="en-US" sz="1350" dirty="0">
                <a:latin typeface="Arial" panose="020B0604020202020204" pitchFamily="34" charset="0"/>
                <a:cs typeface="Arial" panose="020B0604020202020204" pitchFamily="34" charset="0"/>
              </a:rPr>
              <a:t>generate form and pattern simultaneously</a:t>
            </a:r>
          </a:p>
        </p:txBody>
      </p:sp>
      <p:cxnSp>
        <p:nvCxnSpPr>
          <p:cNvPr id="17" name="Koppling: vinklad 16">
            <a:extLst>
              <a:ext uri="{FF2B5EF4-FFF2-40B4-BE49-F238E27FC236}">
                <a16:creationId xmlns:a16="http://schemas.microsoft.com/office/drawing/2014/main" id="{A2857697-B1AC-4739-B5E5-E317D9B58CDB}"/>
              </a:ext>
            </a:extLst>
          </p:cNvPr>
          <p:cNvCxnSpPr>
            <a:cxnSpLocks/>
            <a:stCxn id="19" idx="3"/>
            <a:endCxn id="13" idx="0"/>
          </p:cNvCxnSpPr>
          <p:nvPr/>
        </p:nvCxnSpPr>
        <p:spPr>
          <a:xfrm>
            <a:off x="5862059" y="2036549"/>
            <a:ext cx="1410222" cy="48143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Koppling: vinklad 52">
            <a:extLst>
              <a:ext uri="{FF2B5EF4-FFF2-40B4-BE49-F238E27FC236}">
                <a16:creationId xmlns:a16="http://schemas.microsoft.com/office/drawing/2014/main" id="{AC76AFEB-1F33-468E-AD34-ED6DDFCB0B89}"/>
              </a:ext>
            </a:extLst>
          </p:cNvPr>
          <p:cNvCxnSpPr>
            <a:cxnSpLocks/>
            <a:endCxn id="19" idx="0"/>
          </p:cNvCxnSpPr>
          <p:nvPr/>
        </p:nvCxnSpPr>
        <p:spPr>
          <a:xfrm rot="10800000" flipV="1">
            <a:off x="4703958" y="675729"/>
            <a:ext cx="2010514" cy="6485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Koppling: vinklad 58">
            <a:extLst>
              <a:ext uri="{FF2B5EF4-FFF2-40B4-BE49-F238E27FC236}">
                <a16:creationId xmlns:a16="http://schemas.microsoft.com/office/drawing/2014/main" id="{D9F34723-4677-4546-9414-CEFD7FF81D59}"/>
              </a:ext>
            </a:extLst>
          </p:cNvPr>
          <p:cNvCxnSpPr>
            <a:cxnSpLocks/>
            <a:endCxn id="19" idx="0"/>
          </p:cNvCxnSpPr>
          <p:nvPr/>
        </p:nvCxnSpPr>
        <p:spPr>
          <a:xfrm>
            <a:off x="3275856" y="675728"/>
            <a:ext cx="1428102" cy="6485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ktangel 17">
            <a:extLst>
              <a:ext uri="{FF2B5EF4-FFF2-40B4-BE49-F238E27FC236}">
                <a16:creationId xmlns:a16="http://schemas.microsoft.com/office/drawing/2014/main" id="{647FED64-55E9-4DE0-958A-678D051C5F96}"/>
              </a:ext>
            </a:extLst>
          </p:cNvPr>
          <p:cNvSpPr/>
          <p:nvPr/>
        </p:nvSpPr>
        <p:spPr>
          <a:xfrm>
            <a:off x="683568" y="5400311"/>
            <a:ext cx="4032448" cy="646331"/>
          </a:xfrm>
          <a:prstGeom prst="rect">
            <a:avLst/>
          </a:prstGeom>
        </p:spPr>
        <p:txBody>
          <a:bodyPr wrap="square">
            <a:spAutoFit/>
          </a:bodyPr>
          <a:lstStyle/>
          <a:p>
            <a:r>
              <a:rPr lang="en-US" dirty="0">
                <a:latin typeface="Arial" panose="020B0604020202020204" pitchFamily="34" charset="0"/>
                <a:ea typeface="Roboto" panose="02000000000000000000" pitchFamily="2" charset="0"/>
                <a:cs typeface="Arial" panose="020B0604020202020204" pitchFamily="34" charset="0"/>
              </a:rPr>
              <a:t>Thanks to: </a:t>
            </a:r>
          </a:p>
          <a:p>
            <a:r>
              <a:rPr lang="en-US" dirty="0">
                <a:latin typeface="Arial" panose="020B0604020202020204" pitchFamily="34" charset="0"/>
                <a:ea typeface="Roboto" panose="02000000000000000000" pitchFamily="2" charset="0"/>
                <a:cs typeface="Arial" panose="020B0604020202020204" pitchFamily="34" charset="0"/>
              </a:rPr>
              <a:t>Mats Ander, Chris J K Williams</a:t>
            </a:r>
          </a:p>
        </p:txBody>
      </p:sp>
      <p:pic>
        <p:nvPicPr>
          <p:cNvPr id="20" name="Bildobjekt 19">
            <a:extLst>
              <a:ext uri="{FF2B5EF4-FFF2-40B4-BE49-F238E27FC236}">
                <a16:creationId xmlns:a16="http://schemas.microsoft.com/office/drawing/2014/main" id="{53E52970-35E5-4B87-B459-A8F06A1F8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0032" y="5176843"/>
            <a:ext cx="3964310" cy="951784"/>
          </a:xfrm>
          <a:prstGeom prst="rect">
            <a:avLst/>
          </a:prstGeom>
        </p:spPr>
      </p:pic>
      <p:pic>
        <p:nvPicPr>
          <p:cNvPr id="22" name="Bildobjekt 21">
            <a:extLst>
              <a:ext uri="{FF2B5EF4-FFF2-40B4-BE49-F238E27FC236}">
                <a16:creationId xmlns:a16="http://schemas.microsoft.com/office/drawing/2014/main" id="{7040C1AF-AC3B-4534-92AD-655386524C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8144" y="206950"/>
            <a:ext cx="2783761" cy="1565866"/>
          </a:xfrm>
          <a:prstGeom prst="rect">
            <a:avLst/>
          </a:prstGeom>
        </p:spPr>
      </p:pic>
      <p:pic>
        <p:nvPicPr>
          <p:cNvPr id="24" name="Bildobjekt 23">
            <a:extLst>
              <a:ext uri="{FF2B5EF4-FFF2-40B4-BE49-F238E27FC236}">
                <a16:creationId xmlns:a16="http://schemas.microsoft.com/office/drawing/2014/main" id="{755A9D2C-BC4B-48E3-BB32-37CC3DFCADD5}"/>
              </a:ext>
            </a:extLst>
          </p:cNvPr>
          <p:cNvPicPr>
            <a:picLocks noChangeAspect="1"/>
          </p:cNvPicPr>
          <p:nvPr/>
        </p:nvPicPr>
        <p:blipFill rotWithShape="1">
          <a:blip r:embed="rId8"/>
          <a:srcRect r="4004" b="50468"/>
          <a:stretch/>
        </p:blipFill>
        <p:spPr>
          <a:xfrm>
            <a:off x="651294" y="206951"/>
            <a:ext cx="2624562" cy="1731188"/>
          </a:xfrm>
          <a:prstGeom prst="rect">
            <a:avLst/>
          </a:prstGeom>
        </p:spPr>
      </p:pic>
      <p:cxnSp>
        <p:nvCxnSpPr>
          <p:cNvPr id="3" name="Koppling: vinklad 2">
            <a:extLst>
              <a:ext uri="{FF2B5EF4-FFF2-40B4-BE49-F238E27FC236}">
                <a16:creationId xmlns:a16="http://schemas.microsoft.com/office/drawing/2014/main" id="{3F2B7E46-B004-40E5-8E73-BFBF2D1F1C9F}"/>
              </a:ext>
            </a:extLst>
          </p:cNvPr>
          <p:cNvCxnSpPr>
            <a:endCxn id="4" idx="0"/>
          </p:cNvCxnSpPr>
          <p:nvPr/>
        </p:nvCxnSpPr>
        <p:spPr>
          <a:xfrm rot="10800000" flipV="1">
            <a:off x="2514642" y="2060847"/>
            <a:ext cx="1025131" cy="44837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Bildobjekt 22">
            <a:extLst>
              <a:ext uri="{FF2B5EF4-FFF2-40B4-BE49-F238E27FC236}">
                <a16:creationId xmlns:a16="http://schemas.microsoft.com/office/drawing/2014/main" id="{F463FCCC-FF3B-47F7-AE2F-052DFDD0F99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814" t="1" r="2787" b="74679"/>
          <a:stretch/>
        </p:blipFill>
        <p:spPr>
          <a:xfrm>
            <a:off x="231456" y="3319926"/>
            <a:ext cx="4450542" cy="1570780"/>
          </a:xfrm>
          <a:prstGeom prst="rect">
            <a:avLst/>
          </a:prstGeom>
          <a:ln>
            <a:noFill/>
          </a:ln>
        </p:spPr>
      </p:pic>
      <p:pic>
        <p:nvPicPr>
          <p:cNvPr id="27" name="BrickShell000091_1">
            <a:hlinkClick r:id="" action="ppaction://media"/>
            <a:extLst>
              <a:ext uri="{FF2B5EF4-FFF2-40B4-BE49-F238E27FC236}">
                <a16:creationId xmlns:a16="http://schemas.microsoft.com/office/drawing/2014/main" id="{04B6B68B-890A-4DA6-851B-B2021AB4EA1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r="23546"/>
          <a:stretch/>
        </p:blipFill>
        <p:spPr>
          <a:xfrm>
            <a:off x="5796136" y="3128402"/>
            <a:ext cx="2592288" cy="1907236"/>
          </a:xfrm>
          <a:prstGeom prst="rect">
            <a:avLst/>
          </a:prstGeom>
        </p:spPr>
      </p:pic>
    </p:spTree>
    <p:extLst>
      <p:ext uri="{BB962C8B-B14F-4D97-AF65-F5344CB8AC3E}">
        <p14:creationId xmlns:p14="http://schemas.microsoft.com/office/powerpoint/2010/main" val="327226130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65"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ruta 24">
            <a:extLst>
              <a:ext uri="{FF2B5EF4-FFF2-40B4-BE49-F238E27FC236}">
                <a16:creationId xmlns:a16="http://schemas.microsoft.com/office/drawing/2014/main" id="{7FE0C955-C9E0-41BB-AB95-60154FCC58CD}"/>
              </a:ext>
            </a:extLst>
          </p:cNvPr>
          <p:cNvSpPr txBox="1"/>
          <p:nvPr/>
        </p:nvSpPr>
        <p:spPr>
          <a:xfrm>
            <a:off x="831710" y="3497092"/>
            <a:ext cx="1660006" cy="276999"/>
          </a:xfrm>
          <a:prstGeom prst="rect">
            <a:avLst/>
          </a:prstGeom>
          <a:noFill/>
        </p:spPr>
        <p:txBody>
          <a:bodyPr wrap="none" rtlCol="0">
            <a:spAutoFit/>
          </a:bodyPr>
          <a:lstStyle/>
          <a:p>
            <a:r>
              <a:rPr lang="en-US" sz="1200" dirty="0">
                <a:solidFill>
                  <a:schemeClr val="bg1"/>
                </a:solidFill>
              </a:rPr>
              <a:t>TRAKAI ISLAND CASTLE </a:t>
            </a:r>
          </a:p>
        </p:txBody>
      </p:sp>
      <p:sp>
        <p:nvSpPr>
          <p:cNvPr id="27" name="textruta 26">
            <a:extLst>
              <a:ext uri="{FF2B5EF4-FFF2-40B4-BE49-F238E27FC236}">
                <a16:creationId xmlns:a16="http://schemas.microsoft.com/office/drawing/2014/main" id="{7CD3E535-B3F9-45CD-98AA-66428FBDD5C8}"/>
              </a:ext>
            </a:extLst>
          </p:cNvPr>
          <p:cNvSpPr txBox="1"/>
          <p:nvPr/>
        </p:nvSpPr>
        <p:spPr>
          <a:xfrm>
            <a:off x="6144671" y="3666047"/>
            <a:ext cx="1622507" cy="259549"/>
          </a:xfrm>
          <a:prstGeom prst="rect">
            <a:avLst/>
          </a:prstGeom>
          <a:noFill/>
        </p:spPr>
        <p:txBody>
          <a:bodyPr wrap="square" rtlCol="0">
            <a:spAutoFit/>
          </a:bodyPr>
          <a:lstStyle/>
          <a:p>
            <a:r>
              <a:rPr lang="sv-SE" sz="1050" dirty="0">
                <a:solidFill>
                  <a:schemeClr val="bg1"/>
                </a:solidFill>
              </a:rPr>
              <a:t>BLOCK RESEARCH GROUP</a:t>
            </a:r>
            <a:endParaRPr lang="en-US" sz="1050" dirty="0">
              <a:solidFill>
                <a:schemeClr val="bg1"/>
              </a:solidFill>
            </a:endParaRPr>
          </a:p>
        </p:txBody>
      </p:sp>
      <p:sp>
        <p:nvSpPr>
          <p:cNvPr id="3" name="AutoShape 2" descr="https://i.pinimg.com/originals/c0/66/85/c06685c10dd0d2cd7ce146061f11ea13.jpg">
            <a:extLst>
              <a:ext uri="{FF2B5EF4-FFF2-40B4-BE49-F238E27FC236}">
                <a16:creationId xmlns:a16="http://schemas.microsoft.com/office/drawing/2014/main" id="{946196CD-5EFD-401D-A17F-82230780C3E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textruta 31">
            <a:extLst>
              <a:ext uri="{FF2B5EF4-FFF2-40B4-BE49-F238E27FC236}">
                <a16:creationId xmlns:a16="http://schemas.microsoft.com/office/drawing/2014/main" id="{61367357-87F2-4C56-AF36-25502CD6CD75}"/>
              </a:ext>
            </a:extLst>
          </p:cNvPr>
          <p:cNvSpPr txBox="1"/>
          <p:nvPr/>
        </p:nvSpPr>
        <p:spPr>
          <a:xfrm>
            <a:off x="3374698" y="3537456"/>
            <a:ext cx="1011111" cy="276999"/>
          </a:xfrm>
          <a:prstGeom prst="rect">
            <a:avLst/>
          </a:prstGeom>
          <a:noFill/>
        </p:spPr>
        <p:txBody>
          <a:bodyPr wrap="none" rtlCol="0">
            <a:spAutoFit/>
          </a:bodyPr>
          <a:lstStyle/>
          <a:p>
            <a:r>
              <a:rPr lang="en-US" sz="1200" dirty="0">
                <a:solidFill>
                  <a:schemeClr val="bg1"/>
                </a:solidFill>
              </a:rPr>
              <a:t>GUASTAVINO</a:t>
            </a:r>
          </a:p>
        </p:txBody>
      </p:sp>
      <p:sp>
        <p:nvSpPr>
          <p:cNvPr id="33" name="textruta 32">
            <a:extLst>
              <a:ext uri="{FF2B5EF4-FFF2-40B4-BE49-F238E27FC236}">
                <a16:creationId xmlns:a16="http://schemas.microsoft.com/office/drawing/2014/main" id="{F44D39E4-6EE1-4A25-B72A-AFE2074A14FB}"/>
              </a:ext>
            </a:extLst>
          </p:cNvPr>
          <p:cNvSpPr txBox="1"/>
          <p:nvPr/>
        </p:nvSpPr>
        <p:spPr>
          <a:xfrm>
            <a:off x="6028728" y="3521406"/>
            <a:ext cx="1776705" cy="276999"/>
          </a:xfrm>
          <a:prstGeom prst="rect">
            <a:avLst/>
          </a:prstGeom>
          <a:noFill/>
        </p:spPr>
        <p:txBody>
          <a:bodyPr wrap="none" rtlCol="0">
            <a:spAutoFit/>
          </a:bodyPr>
          <a:lstStyle/>
          <a:p>
            <a:r>
              <a:rPr lang="en-US" sz="1200" dirty="0">
                <a:solidFill>
                  <a:schemeClr val="bg1"/>
                </a:solidFill>
              </a:rPr>
              <a:t>BLOCK RESEARCH GROUP</a:t>
            </a:r>
          </a:p>
        </p:txBody>
      </p:sp>
      <p:pic>
        <p:nvPicPr>
          <p:cNvPr id="4" name="Bildobjekt 3">
            <a:extLst>
              <a:ext uri="{FF2B5EF4-FFF2-40B4-BE49-F238E27FC236}">
                <a16:creationId xmlns:a16="http://schemas.microsoft.com/office/drawing/2014/main" id="{EA7DA06A-6610-4BDD-9A56-47F46864F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92" y="1556792"/>
            <a:ext cx="4727647" cy="3153304"/>
          </a:xfrm>
          <a:prstGeom prst="rect">
            <a:avLst/>
          </a:prstGeom>
        </p:spPr>
      </p:pic>
      <p:pic>
        <p:nvPicPr>
          <p:cNvPr id="26" name="Bildobjekt 25">
            <a:extLst>
              <a:ext uri="{FF2B5EF4-FFF2-40B4-BE49-F238E27FC236}">
                <a16:creationId xmlns:a16="http://schemas.microsoft.com/office/drawing/2014/main" id="{1F003991-9283-49FE-A959-414D60E7C31F}"/>
              </a:ext>
            </a:extLst>
          </p:cNvPr>
          <p:cNvPicPr>
            <a:picLocks noChangeAspect="1"/>
          </p:cNvPicPr>
          <p:nvPr/>
        </p:nvPicPr>
        <p:blipFill>
          <a:blip r:embed="rId4"/>
          <a:stretch>
            <a:fillRect/>
          </a:stretch>
        </p:blipFill>
        <p:spPr>
          <a:xfrm>
            <a:off x="5008639" y="1772816"/>
            <a:ext cx="4041893" cy="2880320"/>
          </a:xfrm>
          <a:prstGeom prst="rect">
            <a:avLst/>
          </a:prstGeom>
        </p:spPr>
      </p:pic>
      <p:sp>
        <p:nvSpPr>
          <p:cNvPr id="5" name="Rektangel 4">
            <a:extLst>
              <a:ext uri="{FF2B5EF4-FFF2-40B4-BE49-F238E27FC236}">
                <a16:creationId xmlns:a16="http://schemas.microsoft.com/office/drawing/2014/main" id="{DE50E77C-BA1A-4ED8-A1B6-9EEEA7F3CAB8}"/>
              </a:ext>
            </a:extLst>
          </p:cNvPr>
          <p:cNvSpPr/>
          <p:nvPr/>
        </p:nvSpPr>
        <p:spPr>
          <a:xfrm>
            <a:off x="5076854" y="1744336"/>
            <a:ext cx="216024" cy="293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ktangel 30">
            <a:extLst>
              <a:ext uri="{FF2B5EF4-FFF2-40B4-BE49-F238E27FC236}">
                <a16:creationId xmlns:a16="http://schemas.microsoft.com/office/drawing/2014/main" id="{900088C6-66DA-49A5-AD5B-975319CEEF3C}"/>
              </a:ext>
            </a:extLst>
          </p:cNvPr>
          <p:cNvSpPr/>
          <p:nvPr/>
        </p:nvSpPr>
        <p:spPr>
          <a:xfrm>
            <a:off x="6313693" y="1591906"/>
            <a:ext cx="216024" cy="293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ktangel 33">
            <a:extLst>
              <a:ext uri="{FF2B5EF4-FFF2-40B4-BE49-F238E27FC236}">
                <a16:creationId xmlns:a16="http://schemas.microsoft.com/office/drawing/2014/main" id="{FF6ABD34-4D07-42CA-AE04-14A389ACCAE5}"/>
              </a:ext>
            </a:extLst>
          </p:cNvPr>
          <p:cNvSpPr/>
          <p:nvPr/>
        </p:nvSpPr>
        <p:spPr>
          <a:xfrm>
            <a:off x="7550532" y="1268760"/>
            <a:ext cx="233388" cy="1559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ktangel 37">
            <a:extLst>
              <a:ext uri="{FF2B5EF4-FFF2-40B4-BE49-F238E27FC236}">
                <a16:creationId xmlns:a16="http://schemas.microsoft.com/office/drawing/2014/main" id="{2C59C686-F1BB-4601-A1AA-F69D430495A9}"/>
              </a:ext>
            </a:extLst>
          </p:cNvPr>
          <p:cNvSpPr/>
          <p:nvPr/>
        </p:nvSpPr>
        <p:spPr>
          <a:xfrm flipH="1">
            <a:off x="7520107" y="3717032"/>
            <a:ext cx="314664" cy="43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ktangel 5">
            <a:extLst>
              <a:ext uri="{FF2B5EF4-FFF2-40B4-BE49-F238E27FC236}">
                <a16:creationId xmlns:a16="http://schemas.microsoft.com/office/drawing/2014/main" id="{E24A8D94-4D9B-4972-A3CC-3BEAAD0CCE95}"/>
              </a:ext>
            </a:extLst>
          </p:cNvPr>
          <p:cNvSpPr/>
          <p:nvPr/>
        </p:nvSpPr>
        <p:spPr>
          <a:xfrm>
            <a:off x="217870" y="4474580"/>
            <a:ext cx="4063933" cy="230832"/>
          </a:xfrm>
          <a:prstGeom prst="rect">
            <a:avLst/>
          </a:prstGeom>
        </p:spPr>
        <p:txBody>
          <a:bodyPr wrap="none">
            <a:spAutoFit/>
          </a:bodyPr>
          <a:lstStyle/>
          <a:p>
            <a:r>
              <a:rPr lang="en-US" sz="900" dirty="0">
                <a:solidFill>
                  <a:schemeClr val="bg1"/>
                </a:solidFill>
                <a:latin typeface="Roboto"/>
              </a:rPr>
              <a:t>Cloister vault of Fountains Abbey, 12-13</a:t>
            </a:r>
            <a:r>
              <a:rPr lang="en-US" sz="900" baseline="30000" dirty="0">
                <a:solidFill>
                  <a:schemeClr val="bg1"/>
                </a:solidFill>
                <a:latin typeface="Roboto"/>
              </a:rPr>
              <a:t>th</a:t>
            </a:r>
            <a:r>
              <a:rPr lang="en-US" sz="900" dirty="0">
                <a:solidFill>
                  <a:schemeClr val="bg1"/>
                </a:solidFill>
                <a:latin typeface="Roboto"/>
              </a:rPr>
              <a:t> century, North Yorkshire, England</a:t>
            </a:r>
          </a:p>
        </p:txBody>
      </p:sp>
      <p:sp>
        <p:nvSpPr>
          <p:cNvPr id="8" name="Rektangel 7">
            <a:extLst>
              <a:ext uri="{FF2B5EF4-FFF2-40B4-BE49-F238E27FC236}">
                <a16:creationId xmlns:a16="http://schemas.microsoft.com/office/drawing/2014/main" id="{232F6996-1598-410B-BAA8-F6B6E7A9F486}"/>
              </a:ext>
            </a:extLst>
          </p:cNvPr>
          <p:cNvSpPr/>
          <p:nvPr/>
        </p:nvSpPr>
        <p:spPr>
          <a:xfrm>
            <a:off x="6955924" y="4647574"/>
            <a:ext cx="1915909" cy="230832"/>
          </a:xfrm>
          <a:prstGeom prst="rect">
            <a:avLst/>
          </a:prstGeom>
        </p:spPr>
        <p:txBody>
          <a:bodyPr wrap="none">
            <a:spAutoFit/>
          </a:bodyPr>
          <a:lstStyle/>
          <a:p>
            <a:r>
              <a:rPr lang="en-US" sz="900" dirty="0" err="1">
                <a:latin typeface="Roboto" panose="02000000000000000000" pitchFamily="2" charset="0"/>
                <a:ea typeface="Roboto" panose="02000000000000000000" pitchFamily="2" charset="0"/>
                <a:cs typeface="Roboto" panose="02000000000000000000" pitchFamily="2" charset="0"/>
              </a:rPr>
              <a:t>Hantverketsbok</a:t>
            </a:r>
            <a:r>
              <a:rPr lang="en-US" sz="900" dirty="0">
                <a:latin typeface="Roboto" panose="02000000000000000000" pitchFamily="2" charset="0"/>
                <a:ea typeface="Roboto" panose="02000000000000000000" pitchFamily="2" charset="0"/>
                <a:cs typeface="Roboto" panose="02000000000000000000" pitchFamily="2" charset="0"/>
              </a:rPr>
              <a:t>. </a:t>
            </a:r>
            <a:r>
              <a:rPr lang="en-US" sz="900" dirty="0" err="1">
                <a:latin typeface="Roboto" panose="02000000000000000000" pitchFamily="2" charset="0"/>
                <a:ea typeface="Roboto" panose="02000000000000000000" pitchFamily="2" charset="0"/>
                <a:cs typeface="Roboto" panose="02000000000000000000" pitchFamily="2" charset="0"/>
              </a:rPr>
              <a:t>Mureri</a:t>
            </a:r>
            <a:r>
              <a:rPr lang="en-US" sz="900" dirty="0">
                <a:latin typeface="Roboto" panose="02000000000000000000" pitchFamily="2" charset="0"/>
                <a:ea typeface="Roboto" panose="02000000000000000000" pitchFamily="2" charset="0"/>
                <a:cs typeface="Roboto" panose="02000000000000000000" pitchFamily="2" charset="0"/>
              </a:rPr>
              <a:t>, </a:t>
            </a:r>
            <a:r>
              <a:rPr lang="en-US" sz="900" dirty="0" err="1">
                <a:latin typeface="Roboto" panose="02000000000000000000" pitchFamily="2" charset="0"/>
                <a:ea typeface="Roboto" panose="02000000000000000000" pitchFamily="2" charset="0"/>
                <a:cs typeface="Roboto" panose="02000000000000000000" pitchFamily="2" charset="0"/>
              </a:rPr>
              <a:t>Paulsson</a:t>
            </a:r>
            <a:endParaRPr lang="en-US" sz="9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7697005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ruta 24">
            <a:extLst>
              <a:ext uri="{FF2B5EF4-FFF2-40B4-BE49-F238E27FC236}">
                <a16:creationId xmlns:a16="http://schemas.microsoft.com/office/drawing/2014/main" id="{7FE0C955-C9E0-41BB-AB95-60154FCC58CD}"/>
              </a:ext>
            </a:extLst>
          </p:cNvPr>
          <p:cNvSpPr txBox="1"/>
          <p:nvPr/>
        </p:nvSpPr>
        <p:spPr>
          <a:xfrm>
            <a:off x="831710" y="3497092"/>
            <a:ext cx="1660006" cy="276999"/>
          </a:xfrm>
          <a:prstGeom prst="rect">
            <a:avLst/>
          </a:prstGeom>
          <a:noFill/>
        </p:spPr>
        <p:txBody>
          <a:bodyPr wrap="none" rtlCol="0">
            <a:spAutoFit/>
          </a:bodyPr>
          <a:lstStyle/>
          <a:p>
            <a:r>
              <a:rPr lang="en-US" sz="1200" dirty="0">
                <a:solidFill>
                  <a:schemeClr val="bg1"/>
                </a:solidFill>
              </a:rPr>
              <a:t>TRAKAI ISLAND CASTLE </a:t>
            </a:r>
          </a:p>
        </p:txBody>
      </p:sp>
      <p:sp>
        <p:nvSpPr>
          <p:cNvPr id="27" name="textruta 26">
            <a:extLst>
              <a:ext uri="{FF2B5EF4-FFF2-40B4-BE49-F238E27FC236}">
                <a16:creationId xmlns:a16="http://schemas.microsoft.com/office/drawing/2014/main" id="{7CD3E535-B3F9-45CD-98AA-66428FBDD5C8}"/>
              </a:ext>
            </a:extLst>
          </p:cNvPr>
          <p:cNvSpPr txBox="1"/>
          <p:nvPr/>
        </p:nvSpPr>
        <p:spPr>
          <a:xfrm>
            <a:off x="6144671" y="3666047"/>
            <a:ext cx="1622507" cy="259549"/>
          </a:xfrm>
          <a:prstGeom prst="rect">
            <a:avLst/>
          </a:prstGeom>
          <a:noFill/>
        </p:spPr>
        <p:txBody>
          <a:bodyPr wrap="square" rtlCol="0">
            <a:spAutoFit/>
          </a:bodyPr>
          <a:lstStyle/>
          <a:p>
            <a:r>
              <a:rPr lang="sv-SE" sz="1050" dirty="0">
                <a:solidFill>
                  <a:schemeClr val="bg1"/>
                </a:solidFill>
              </a:rPr>
              <a:t>BLOCK RESEARCH GROUP</a:t>
            </a:r>
            <a:endParaRPr lang="en-US" sz="1050" dirty="0">
              <a:solidFill>
                <a:schemeClr val="bg1"/>
              </a:solidFill>
            </a:endParaRPr>
          </a:p>
        </p:txBody>
      </p:sp>
      <p:sp>
        <p:nvSpPr>
          <p:cNvPr id="3" name="AutoShape 2" descr="https://i.pinimg.com/originals/c0/66/85/c06685c10dd0d2cd7ce146061f11ea13.jpg">
            <a:extLst>
              <a:ext uri="{FF2B5EF4-FFF2-40B4-BE49-F238E27FC236}">
                <a16:creationId xmlns:a16="http://schemas.microsoft.com/office/drawing/2014/main" id="{946196CD-5EFD-401D-A17F-82230780C3E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textruta 31">
            <a:extLst>
              <a:ext uri="{FF2B5EF4-FFF2-40B4-BE49-F238E27FC236}">
                <a16:creationId xmlns:a16="http://schemas.microsoft.com/office/drawing/2014/main" id="{61367357-87F2-4C56-AF36-25502CD6CD75}"/>
              </a:ext>
            </a:extLst>
          </p:cNvPr>
          <p:cNvSpPr txBox="1"/>
          <p:nvPr/>
        </p:nvSpPr>
        <p:spPr>
          <a:xfrm>
            <a:off x="3374698" y="3537456"/>
            <a:ext cx="1011111" cy="276999"/>
          </a:xfrm>
          <a:prstGeom prst="rect">
            <a:avLst/>
          </a:prstGeom>
          <a:noFill/>
        </p:spPr>
        <p:txBody>
          <a:bodyPr wrap="none" rtlCol="0">
            <a:spAutoFit/>
          </a:bodyPr>
          <a:lstStyle/>
          <a:p>
            <a:r>
              <a:rPr lang="en-US" sz="1200" dirty="0">
                <a:solidFill>
                  <a:schemeClr val="bg1"/>
                </a:solidFill>
              </a:rPr>
              <a:t>GUASTAVINO</a:t>
            </a:r>
          </a:p>
        </p:txBody>
      </p:sp>
      <p:sp>
        <p:nvSpPr>
          <p:cNvPr id="33" name="textruta 32">
            <a:extLst>
              <a:ext uri="{FF2B5EF4-FFF2-40B4-BE49-F238E27FC236}">
                <a16:creationId xmlns:a16="http://schemas.microsoft.com/office/drawing/2014/main" id="{F44D39E4-6EE1-4A25-B72A-AFE2074A14FB}"/>
              </a:ext>
            </a:extLst>
          </p:cNvPr>
          <p:cNvSpPr txBox="1"/>
          <p:nvPr/>
        </p:nvSpPr>
        <p:spPr>
          <a:xfrm>
            <a:off x="6028728" y="3521406"/>
            <a:ext cx="1776705" cy="276999"/>
          </a:xfrm>
          <a:prstGeom prst="rect">
            <a:avLst/>
          </a:prstGeom>
          <a:noFill/>
        </p:spPr>
        <p:txBody>
          <a:bodyPr wrap="none" rtlCol="0">
            <a:spAutoFit/>
          </a:bodyPr>
          <a:lstStyle/>
          <a:p>
            <a:r>
              <a:rPr lang="en-US" sz="1200" dirty="0">
                <a:solidFill>
                  <a:schemeClr val="bg1"/>
                </a:solidFill>
              </a:rPr>
              <a:t>BLOCK RESEARCH GROUP</a:t>
            </a:r>
          </a:p>
        </p:txBody>
      </p:sp>
      <p:pic>
        <p:nvPicPr>
          <p:cNvPr id="7" name="Bildobjekt 6">
            <a:extLst>
              <a:ext uri="{FF2B5EF4-FFF2-40B4-BE49-F238E27FC236}">
                <a16:creationId xmlns:a16="http://schemas.microsoft.com/office/drawing/2014/main" id="{7A226930-F1FB-4C8C-A34A-93D289807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4829" y="273726"/>
            <a:ext cx="6492213" cy="3651870"/>
          </a:xfrm>
          <a:prstGeom prst="rect">
            <a:avLst/>
          </a:prstGeom>
        </p:spPr>
      </p:pic>
      <p:pic>
        <p:nvPicPr>
          <p:cNvPr id="9" name="Bildobjekt 8">
            <a:extLst>
              <a:ext uri="{FF2B5EF4-FFF2-40B4-BE49-F238E27FC236}">
                <a16:creationId xmlns:a16="http://schemas.microsoft.com/office/drawing/2014/main" id="{F4477248-66BE-420F-8DE9-234D63B842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76" t="32491" r="1176" b="26909"/>
          <a:stretch/>
        </p:blipFill>
        <p:spPr>
          <a:xfrm>
            <a:off x="682087" y="3816434"/>
            <a:ext cx="7779826" cy="1776693"/>
          </a:xfrm>
          <a:prstGeom prst="rect">
            <a:avLst/>
          </a:prstGeom>
        </p:spPr>
      </p:pic>
      <p:sp>
        <p:nvSpPr>
          <p:cNvPr id="2" name="Rektangel 1">
            <a:extLst>
              <a:ext uri="{FF2B5EF4-FFF2-40B4-BE49-F238E27FC236}">
                <a16:creationId xmlns:a16="http://schemas.microsoft.com/office/drawing/2014/main" id="{FB5BFB9F-6037-4985-8A46-7AA4BAEC8080}"/>
              </a:ext>
            </a:extLst>
          </p:cNvPr>
          <p:cNvSpPr/>
          <p:nvPr/>
        </p:nvSpPr>
        <p:spPr>
          <a:xfrm>
            <a:off x="5422699" y="5674003"/>
            <a:ext cx="2416046" cy="230832"/>
          </a:xfrm>
          <a:prstGeom prst="rect">
            <a:avLst/>
          </a:prstGeom>
        </p:spPr>
        <p:txBody>
          <a:bodyPr wrap="none">
            <a:spAutoFit/>
          </a:bodyPr>
          <a:lstStyle/>
          <a:p>
            <a:r>
              <a:rPr lang="en-US" sz="900" dirty="0">
                <a:latin typeface="Roboto"/>
              </a:rPr>
              <a:t>Thrust network analysis(Block, </a:t>
            </a:r>
            <a:r>
              <a:rPr lang="en-US" sz="900" dirty="0" err="1">
                <a:latin typeface="Roboto"/>
              </a:rPr>
              <a:t>Ochsendorf</a:t>
            </a:r>
            <a:r>
              <a:rPr lang="en-US" sz="900" dirty="0">
                <a:latin typeface="Roboto"/>
              </a:rPr>
              <a:t>)</a:t>
            </a:r>
          </a:p>
        </p:txBody>
      </p:sp>
      <p:sp>
        <p:nvSpPr>
          <p:cNvPr id="5" name="Rektangel 4">
            <a:extLst>
              <a:ext uri="{FF2B5EF4-FFF2-40B4-BE49-F238E27FC236}">
                <a16:creationId xmlns:a16="http://schemas.microsoft.com/office/drawing/2014/main" id="{E91F74B1-3F30-4854-81E1-87F553D03526}"/>
              </a:ext>
            </a:extLst>
          </p:cNvPr>
          <p:cNvSpPr/>
          <p:nvPr/>
        </p:nvSpPr>
        <p:spPr>
          <a:xfrm>
            <a:off x="1315652" y="3575703"/>
            <a:ext cx="5654112" cy="230832"/>
          </a:xfrm>
          <a:prstGeom prst="rect">
            <a:avLst/>
          </a:prstGeom>
          <a:solidFill>
            <a:schemeClr val="tx1">
              <a:alpha val="40000"/>
            </a:schemeClr>
          </a:solidFill>
        </p:spPr>
        <p:txBody>
          <a:bodyPr wrap="none">
            <a:spAutoFit/>
          </a:bodyPr>
          <a:lstStyle/>
          <a:p>
            <a:r>
              <a:rPr lang="en-US" sz="900" dirty="0" err="1">
                <a:solidFill>
                  <a:schemeClr val="bg1"/>
                </a:solidFill>
                <a:latin typeface="Arial" panose="020B0604020202020204" pitchFamily="34" charset="0"/>
                <a:cs typeface="Arial" panose="020B0604020202020204" pitchFamily="34" charset="0"/>
              </a:rPr>
              <a:t>IaaC</a:t>
            </a:r>
            <a:r>
              <a:rPr lang="en-US" sz="900" dirty="0">
                <a:solidFill>
                  <a:schemeClr val="bg1"/>
                </a:solidFill>
                <a:latin typeface="Arial" panose="020B0604020202020204" pitchFamily="34" charset="0"/>
                <a:cs typeface="Arial" panose="020B0604020202020204" pitchFamily="34" charset="0"/>
              </a:rPr>
              <a:t>, in collaboration with Marta </a:t>
            </a:r>
            <a:r>
              <a:rPr lang="en-US" sz="900" dirty="0" err="1">
                <a:solidFill>
                  <a:schemeClr val="bg1"/>
                </a:solidFill>
                <a:latin typeface="Arial" panose="020B0604020202020204" pitchFamily="34" charset="0"/>
                <a:cs typeface="Arial" panose="020B0604020202020204" pitchFamily="34" charset="0"/>
              </a:rPr>
              <a:t>Domenech</a:t>
            </a:r>
            <a:r>
              <a:rPr lang="en-US" sz="900" dirty="0">
                <a:solidFill>
                  <a:schemeClr val="bg1"/>
                </a:solidFill>
                <a:latin typeface="Arial" panose="020B0604020202020204" pitchFamily="34" charset="0"/>
                <a:cs typeface="Arial" panose="020B0604020202020204" pitchFamily="34" charset="0"/>
              </a:rPr>
              <a:t>, David Lopez, Mariana Palumbo, and BLOCK Research Group</a:t>
            </a:r>
          </a:p>
        </p:txBody>
      </p:sp>
    </p:spTree>
    <p:extLst>
      <p:ext uri="{BB962C8B-B14F-4D97-AF65-F5344CB8AC3E}">
        <p14:creationId xmlns:p14="http://schemas.microsoft.com/office/powerpoint/2010/main" val="3072470464"/>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4817F6CD-ECE9-41C7-A13B-9BAE1F67B806}"/>
              </a:ext>
            </a:extLst>
          </p:cNvPr>
          <p:cNvPicPr>
            <a:picLocks noChangeAspect="1"/>
          </p:cNvPicPr>
          <p:nvPr/>
        </p:nvPicPr>
        <p:blipFill rotWithShape="1">
          <a:blip r:embed="rId3"/>
          <a:srcRect t="1" r="4004" b="110"/>
          <a:stretch/>
        </p:blipFill>
        <p:spPr>
          <a:xfrm>
            <a:off x="4735296" y="808383"/>
            <a:ext cx="3427139" cy="4558839"/>
          </a:xfrm>
          <a:prstGeom prst="rect">
            <a:avLst/>
          </a:prstGeom>
        </p:spPr>
      </p:pic>
      <p:pic>
        <p:nvPicPr>
          <p:cNvPr id="5" name="Bildobjekt 4">
            <a:extLst>
              <a:ext uri="{FF2B5EF4-FFF2-40B4-BE49-F238E27FC236}">
                <a16:creationId xmlns:a16="http://schemas.microsoft.com/office/drawing/2014/main" id="{D973C439-CC81-4CB9-B670-A6F8A295E961}"/>
              </a:ext>
            </a:extLst>
          </p:cNvPr>
          <p:cNvPicPr>
            <a:picLocks noChangeAspect="1"/>
          </p:cNvPicPr>
          <p:nvPr/>
        </p:nvPicPr>
        <p:blipFill rotWithShape="1">
          <a:blip r:embed="rId4"/>
          <a:srcRect r="677"/>
          <a:stretch/>
        </p:blipFill>
        <p:spPr>
          <a:xfrm>
            <a:off x="724184" y="836712"/>
            <a:ext cx="3072462" cy="4425884"/>
          </a:xfrm>
          <a:prstGeom prst="rect">
            <a:avLst/>
          </a:prstGeom>
        </p:spPr>
      </p:pic>
      <p:sp>
        <p:nvSpPr>
          <p:cNvPr id="6" name="Rektangel 5">
            <a:extLst>
              <a:ext uri="{FF2B5EF4-FFF2-40B4-BE49-F238E27FC236}">
                <a16:creationId xmlns:a16="http://schemas.microsoft.com/office/drawing/2014/main" id="{EFC8733B-B2C1-4EFD-9167-AEF1CB13D5F5}"/>
              </a:ext>
            </a:extLst>
          </p:cNvPr>
          <p:cNvSpPr/>
          <p:nvPr/>
        </p:nvSpPr>
        <p:spPr>
          <a:xfrm>
            <a:off x="6012160" y="5367222"/>
            <a:ext cx="1915909" cy="230832"/>
          </a:xfrm>
          <a:prstGeom prst="rect">
            <a:avLst/>
          </a:prstGeom>
        </p:spPr>
        <p:txBody>
          <a:bodyPr wrap="none">
            <a:spAutoFit/>
          </a:bodyPr>
          <a:lstStyle/>
          <a:p>
            <a:r>
              <a:rPr lang="en-US" sz="900" dirty="0" err="1">
                <a:latin typeface="Arial" panose="020B0604020202020204" pitchFamily="34" charset="0"/>
                <a:ea typeface="Roboto" panose="02000000000000000000" pitchFamily="2" charset="0"/>
                <a:cs typeface="Arial" panose="020B0604020202020204" pitchFamily="34" charset="0"/>
              </a:rPr>
              <a:t>Hantverketsbok</a:t>
            </a: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err="1">
                <a:latin typeface="Arial" panose="020B0604020202020204" pitchFamily="34" charset="0"/>
                <a:ea typeface="Roboto" panose="02000000000000000000" pitchFamily="2" charset="0"/>
                <a:cs typeface="Arial" panose="020B0604020202020204" pitchFamily="34" charset="0"/>
              </a:rPr>
              <a:t>Mureri</a:t>
            </a: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err="1">
                <a:latin typeface="Arial" panose="020B0604020202020204" pitchFamily="34" charset="0"/>
                <a:ea typeface="Roboto" panose="02000000000000000000" pitchFamily="2" charset="0"/>
                <a:cs typeface="Arial" panose="020B0604020202020204" pitchFamily="34" charset="0"/>
              </a:rPr>
              <a:t>Paulsson</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57796036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objekt 31">
            <a:extLst>
              <a:ext uri="{FF2B5EF4-FFF2-40B4-BE49-F238E27FC236}">
                <a16:creationId xmlns:a16="http://schemas.microsoft.com/office/drawing/2014/main" id="{E0FEA28A-C097-4143-9557-96D61FDF4EDC}"/>
              </a:ext>
            </a:extLst>
          </p:cNvPr>
          <p:cNvPicPr>
            <a:picLocks noChangeAspect="1"/>
          </p:cNvPicPr>
          <p:nvPr/>
        </p:nvPicPr>
        <p:blipFill>
          <a:blip r:embed="rId3"/>
          <a:stretch>
            <a:fillRect/>
          </a:stretch>
        </p:blipFill>
        <p:spPr>
          <a:xfrm>
            <a:off x="1162150" y="4196844"/>
            <a:ext cx="3096344" cy="1968460"/>
          </a:xfrm>
          <a:prstGeom prst="rect">
            <a:avLst/>
          </a:prstGeom>
        </p:spPr>
      </p:pic>
      <p:pic>
        <p:nvPicPr>
          <p:cNvPr id="33" name="Bildobjekt 32">
            <a:extLst>
              <a:ext uri="{FF2B5EF4-FFF2-40B4-BE49-F238E27FC236}">
                <a16:creationId xmlns:a16="http://schemas.microsoft.com/office/drawing/2014/main" id="{6F5C6ED8-459A-4772-81C4-22B6ED8CB2D0}"/>
              </a:ext>
            </a:extLst>
          </p:cNvPr>
          <p:cNvPicPr>
            <a:picLocks noChangeAspect="1"/>
          </p:cNvPicPr>
          <p:nvPr/>
        </p:nvPicPr>
        <p:blipFill>
          <a:blip r:embed="rId4"/>
          <a:stretch>
            <a:fillRect/>
          </a:stretch>
        </p:blipFill>
        <p:spPr>
          <a:xfrm>
            <a:off x="5148064" y="4581128"/>
            <a:ext cx="3095043" cy="1279103"/>
          </a:xfrm>
          <a:prstGeom prst="rect">
            <a:avLst/>
          </a:prstGeom>
        </p:spPr>
      </p:pic>
      <p:sp>
        <p:nvSpPr>
          <p:cNvPr id="4" name="textruta 3">
            <a:extLst>
              <a:ext uri="{FF2B5EF4-FFF2-40B4-BE49-F238E27FC236}">
                <a16:creationId xmlns:a16="http://schemas.microsoft.com/office/drawing/2014/main" id="{627B16C4-757B-4F98-A31D-856C83725944}"/>
              </a:ext>
            </a:extLst>
          </p:cNvPr>
          <p:cNvSpPr txBox="1"/>
          <p:nvPr/>
        </p:nvSpPr>
        <p:spPr>
          <a:xfrm>
            <a:off x="1001977" y="3854287"/>
            <a:ext cx="3374113" cy="577081"/>
          </a:xfrm>
          <a:prstGeom prst="rect">
            <a:avLst/>
          </a:prstGeom>
          <a:noFill/>
        </p:spPr>
        <p:txBody>
          <a:bodyPr wrap="square" rtlCol="0">
            <a:spAutoFit/>
          </a:bodyPr>
          <a:lstStyle/>
          <a:p>
            <a:r>
              <a:rPr lang="en-US" b="1" dirty="0"/>
              <a:t>Decorating technique </a:t>
            </a:r>
            <a:r>
              <a:rPr lang="en-US" sz="1350" dirty="0"/>
              <a:t>- geometrical mapping on known shell</a:t>
            </a:r>
          </a:p>
        </p:txBody>
      </p:sp>
      <p:sp>
        <p:nvSpPr>
          <p:cNvPr id="13" name="textruta 12">
            <a:extLst>
              <a:ext uri="{FF2B5EF4-FFF2-40B4-BE49-F238E27FC236}">
                <a16:creationId xmlns:a16="http://schemas.microsoft.com/office/drawing/2014/main" id="{9AB5446E-78C8-4F9A-8ED6-84329DB0C476}"/>
              </a:ext>
            </a:extLst>
          </p:cNvPr>
          <p:cNvSpPr txBox="1"/>
          <p:nvPr/>
        </p:nvSpPr>
        <p:spPr>
          <a:xfrm>
            <a:off x="5663045" y="3829133"/>
            <a:ext cx="2739754" cy="577081"/>
          </a:xfrm>
          <a:prstGeom prst="rect">
            <a:avLst/>
          </a:prstGeom>
          <a:noFill/>
        </p:spPr>
        <p:txBody>
          <a:bodyPr wrap="square" rtlCol="0">
            <a:spAutoFit/>
          </a:bodyPr>
          <a:lstStyle/>
          <a:p>
            <a:r>
              <a:rPr lang="en-US" b="1" dirty="0"/>
              <a:t>Form finding - </a:t>
            </a:r>
            <a:r>
              <a:rPr lang="en-US" sz="1350" dirty="0"/>
              <a:t>generate form and pattern simultaneously</a:t>
            </a:r>
          </a:p>
        </p:txBody>
      </p:sp>
      <p:pic>
        <p:nvPicPr>
          <p:cNvPr id="19" name="Bildobjekt 18">
            <a:extLst>
              <a:ext uri="{FF2B5EF4-FFF2-40B4-BE49-F238E27FC236}">
                <a16:creationId xmlns:a16="http://schemas.microsoft.com/office/drawing/2014/main" id="{833141DE-2FDB-4E2C-97BC-F45258BF51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3489" b="-492"/>
          <a:stretch/>
        </p:blipFill>
        <p:spPr>
          <a:xfrm>
            <a:off x="3131840" y="1880574"/>
            <a:ext cx="3048228" cy="1874816"/>
          </a:xfrm>
          <a:prstGeom prst="rect">
            <a:avLst/>
          </a:prstGeom>
        </p:spPr>
      </p:pic>
      <p:cxnSp>
        <p:nvCxnSpPr>
          <p:cNvPr id="14" name="Koppling: vinklad 13">
            <a:extLst>
              <a:ext uri="{FF2B5EF4-FFF2-40B4-BE49-F238E27FC236}">
                <a16:creationId xmlns:a16="http://schemas.microsoft.com/office/drawing/2014/main" id="{1447D072-F8FF-498C-82D3-E625DCB54A6E}"/>
              </a:ext>
            </a:extLst>
          </p:cNvPr>
          <p:cNvCxnSpPr>
            <a:cxnSpLocks/>
            <a:stCxn id="19" idx="1"/>
            <a:endCxn id="4" idx="0"/>
          </p:cNvCxnSpPr>
          <p:nvPr/>
        </p:nvCxnSpPr>
        <p:spPr>
          <a:xfrm rot="10800000" flipV="1">
            <a:off x="2689034" y="2817981"/>
            <a:ext cx="442806" cy="103630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Koppling: vinklad 16">
            <a:extLst>
              <a:ext uri="{FF2B5EF4-FFF2-40B4-BE49-F238E27FC236}">
                <a16:creationId xmlns:a16="http://schemas.microsoft.com/office/drawing/2014/main" id="{A2857697-B1AC-4739-B5E5-E317D9B58CDB}"/>
              </a:ext>
            </a:extLst>
          </p:cNvPr>
          <p:cNvCxnSpPr>
            <a:cxnSpLocks/>
            <a:stCxn id="19" idx="3"/>
            <a:endCxn id="13" idx="0"/>
          </p:cNvCxnSpPr>
          <p:nvPr/>
        </p:nvCxnSpPr>
        <p:spPr>
          <a:xfrm>
            <a:off x="6180068" y="2817982"/>
            <a:ext cx="852854" cy="101115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Koppling: vinklad 52">
            <a:extLst>
              <a:ext uri="{FF2B5EF4-FFF2-40B4-BE49-F238E27FC236}">
                <a16:creationId xmlns:a16="http://schemas.microsoft.com/office/drawing/2014/main" id="{AC76AFEB-1F33-468E-AD34-ED6DDFCB0B89}"/>
              </a:ext>
            </a:extLst>
          </p:cNvPr>
          <p:cNvCxnSpPr>
            <a:cxnSpLocks/>
            <a:endCxn id="19" idx="0"/>
          </p:cNvCxnSpPr>
          <p:nvPr/>
        </p:nvCxnSpPr>
        <p:spPr>
          <a:xfrm rot="10800000" flipV="1">
            <a:off x="4655955" y="1232046"/>
            <a:ext cx="1644499" cy="64852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Koppling: vinklad 58">
            <a:extLst>
              <a:ext uri="{FF2B5EF4-FFF2-40B4-BE49-F238E27FC236}">
                <a16:creationId xmlns:a16="http://schemas.microsoft.com/office/drawing/2014/main" id="{D9F34723-4677-4546-9414-CEFD7FF81D59}"/>
              </a:ext>
            </a:extLst>
          </p:cNvPr>
          <p:cNvCxnSpPr>
            <a:cxnSpLocks/>
            <a:endCxn id="19" idx="0"/>
          </p:cNvCxnSpPr>
          <p:nvPr/>
        </p:nvCxnSpPr>
        <p:spPr>
          <a:xfrm>
            <a:off x="3627422" y="1232045"/>
            <a:ext cx="1028532" cy="6485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Bildobjekt 21">
            <a:extLst>
              <a:ext uri="{FF2B5EF4-FFF2-40B4-BE49-F238E27FC236}">
                <a16:creationId xmlns:a16="http://schemas.microsoft.com/office/drawing/2014/main" id="{7040C1AF-AC3B-4534-92AD-655386524C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5452" y="206950"/>
            <a:ext cx="3197855" cy="1798794"/>
          </a:xfrm>
          <a:prstGeom prst="rect">
            <a:avLst/>
          </a:prstGeom>
        </p:spPr>
      </p:pic>
      <p:pic>
        <p:nvPicPr>
          <p:cNvPr id="23" name="Bildobjekt 22">
            <a:extLst>
              <a:ext uri="{FF2B5EF4-FFF2-40B4-BE49-F238E27FC236}">
                <a16:creationId xmlns:a16="http://schemas.microsoft.com/office/drawing/2014/main" id="{9D895DFB-9081-4613-9CAD-02E023D6F4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0549" y="206950"/>
            <a:ext cx="2696873" cy="1798794"/>
          </a:xfrm>
          <a:prstGeom prst="rect">
            <a:avLst/>
          </a:prstGeom>
        </p:spPr>
      </p:pic>
    </p:spTree>
    <p:extLst>
      <p:ext uri="{BB962C8B-B14F-4D97-AF65-F5344CB8AC3E}">
        <p14:creationId xmlns:p14="http://schemas.microsoft.com/office/powerpoint/2010/main" val="262248968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upp 51">
            <a:extLst>
              <a:ext uri="{FF2B5EF4-FFF2-40B4-BE49-F238E27FC236}">
                <a16:creationId xmlns:a16="http://schemas.microsoft.com/office/drawing/2014/main" id="{3D25C851-92C8-44C5-9C12-F3BC61F7CA76}"/>
              </a:ext>
            </a:extLst>
          </p:cNvPr>
          <p:cNvGrpSpPr/>
          <p:nvPr/>
        </p:nvGrpSpPr>
        <p:grpSpPr>
          <a:xfrm>
            <a:off x="323528" y="3025290"/>
            <a:ext cx="4307558" cy="2990567"/>
            <a:chOff x="323528" y="3025290"/>
            <a:chExt cx="4307558" cy="2990567"/>
          </a:xfrm>
        </p:grpSpPr>
        <p:pic>
          <p:nvPicPr>
            <p:cNvPr id="9" name="Bildobjekt 8">
              <a:extLst>
                <a:ext uri="{FF2B5EF4-FFF2-40B4-BE49-F238E27FC236}">
                  <a16:creationId xmlns:a16="http://schemas.microsoft.com/office/drawing/2014/main" id="{EF8A2B82-670F-4AC5-97C1-C9E2B08CB918}"/>
                </a:ext>
              </a:extLst>
            </p:cNvPr>
            <p:cNvPicPr>
              <a:picLocks noChangeAspect="1"/>
            </p:cNvPicPr>
            <p:nvPr/>
          </p:nvPicPr>
          <p:blipFill rotWithShape="1">
            <a:blip r:embed="rId3"/>
            <a:srcRect l="29861" t="13057" b="49731"/>
            <a:stretch/>
          </p:blipFill>
          <p:spPr>
            <a:xfrm>
              <a:off x="323528" y="3025290"/>
              <a:ext cx="4307558" cy="2990567"/>
            </a:xfrm>
            <a:prstGeom prst="rect">
              <a:avLst/>
            </a:prstGeom>
          </p:spPr>
        </p:pic>
        <p:grpSp>
          <p:nvGrpSpPr>
            <p:cNvPr id="10" name="Grupp 9">
              <a:extLst>
                <a:ext uri="{FF2B5EF4-FFF2-40B4-BE49-F238E27FC236}">
                  <a16:creationId xmlns:a16="http://schemas.microsoft.com/office/drawing/2014/main" id="{C0D10178-0CF2-443E-A086-6008731AC727}"/>
                </a:ext>
              </a:extLst>
            </p:cNvPr>
            <p:cNvGrpSpPr/>
            <p:nvPr/>
          </p:nvGrpSpPr>
          <p:grpSpPr>
            <a:xfrm>
              <a:off x="1227001" y="3825715"/>
              <a:ext cx="1040674" cy="817587"/>
              <a:chOff x="4917235" y="3747726"/>
              <a:chExt cx="1084955" cy="852376"/>
            </a:xfrm>
          </p:grpSpPr>
          <p:cxnSp>
            <p:nvCxnSpPr>
              <p:cNvPr id="11" name="Rak koppling 10">
                <a:extLst>
                  <a:ext uri="{FF2B5EF4-FFF2-40B4-BE49-F238E27FC236}">
                    <a16:creationId xmlns:a16="http://schemas.microsoft.com/office/drawing/2014/main" id="{291B107C-FC23-4C3F-997D-DF3C73625D1B}"/>
                  </a:ext>
                </a:extLst>
              </p:cNvPr>
              <p:cNvCxnSpPr/>
              <p:nvPr/>
            </p:nvCxnSpPr>
            <p:spPr>
              <a:xfrm flipV="1">
                <a:off x="5026024" y="3778249"/>
                <a:ext cx="425450" cy="44132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Rak koppling 13">
                <a:extLst>
                  <a:ext uri="{FF2B5EF4-FFF2-40B4-BE49-F238E27FC236}">
                    <a16:creationId xmlns:a16="http://schemas.microsoft.com/office/drawing/2014/main" id="{56FD8BC3-D385-495E-BF25-FC7944CD86C3}"/>
                  </a:ext>
                </a:extLst>
              </p:cNvPr>
              <p:cNvCxnSpPr/>
              <p:nvPr/>
            </p:nvCxnSpPr>
            <p:spPr>
              <a:xfrm flipV="1">
                <a:off x="5000624" y="3774208"/>
                <a:ext cx="530543" cy="55014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Rak koppling 14">
                <a:extLst>
                  <a:ext uri="{FF2B5EF4-FFF2-40B4-BE49-F238E27FC236}">
                    <a16:creationId xmlns:a16="http://schemas.microsoft.com/office/drawing/2014/main" id="{FD1571F0-75D7-4F04-B6D1-954807D79E45}"/>
                  </a:ext>
                </a:extLst>
              </p:cNvPr>
              <p:cNvCxnSpPr/>
              <p:nvPr/>
            </p:nvCxnSpPr>
            <p:spPr>
              <a:xfrm flipV="1">
                <a:off x="5000624" y="3774208"/>
                <a:ext cx="593725" cy="6231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Rak koppling 15">
                <a:extLst>
                  <a:ext uri="{FF2B5EF4-FFF2-40B4-BE49-F238E27FC236}">
                    <a16:creationId xmlns:a16="http://schemas.microsoft.com/office/drawing/2014/main" id="{B337EC8F-5ED1-4846-99D7-391A1A676078}"/>
                  </a:ext>
                </a:extLst>
              </p:cNvPr>
              <p:cNvCxnSpPr/>
              <p:nvPr/>
            </p:nvCxnSpPr>
            <p:spPr>
              <a:xfrm flipV="1">
                <a:off x="4917235" y="3767427"/>
                <a:ext cx="747635" cy="7967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Rak koppling 16">
                <a:extLst>
                  <a:ext uri="{FF2B5EF4-FFF2-40B4-BE49-F238E27FC236}">
                    <a16:creationId xmlns:a16="http://schemas.microsoft.com/office/drawing/2014/main" id="{93676FEA-FDE2-4378-8810-7B0DEC88EB4D}"/>
                  </a:ext>
                </a:extLst>
              </p:cNvPr>
              <p:cNvCxnSpPr/>
              <p:nvPr/>
            </p:nvCxnSpPr>
            <p:spPr>
              <a:xfrm flipV="1">
                <a:off x="4996257" y="3763240"/>
                <a:ext cx="747635" cy="7967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Rak koppling 17">
                <a:extLst>
                  <a:ext uri="{FF2B5EF4-FFF2-40B4-BE49-F238E27FC236}">
                    <a16:creationId xmlns:a16="http://schemas.microsoft.com/office/drawing/2014/main" id="{08AC6691-4F45-4BC9-8020-4582E6EF08D8}"/>
                  </a:ext>
                </a:extLst>
              </p:cNvPr>
              <p:cNvCxnSpPr/>
              <p:nvPr/>
            </p:nvCxnSpPr>
            <p:spPr>
              <a:xfrm flipV="1">
                <a:off x="5075280" y="3747726"/>
                <a:ext cx="747635" cy="7967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Rak koppling 18">
                <a:extLst>
                  <a:ext uri="{FF2B5EF4-FFF2-40B4-BE49-F238E27FC236}">
                    <a16:creationId xmlns:a16="http://schemas.microsoft.com/office/drawing/2014/main" id="{53318019-50B5-465B-8A19-A95B9D4ED0C7}"/>
                  </a:ext>
                </a:extLst>
              </p:cNvPr>
              <p:cNvCxnSpPr/>
              <p:nvPr/>
            </p:nvCxnSpPr>
            <p:spPr>
              <a:xfrm flipV="1">
                <a:off x="5119425" y="3774208"/>
                <a:ext cx="747635" cy="7967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Rak koppling 19">
                <a:extLst>
                  <a:ext uri="{FF2B5EF4-FFF2-40B4-BE49-F238E27FC236}">
                    <a16:creationId xmlns:a16="http://schemas.microsoft.com/office/drawing/2014/main" id="{ACB4C1BA-2D12-4B9A-9139-32BF2A0C1007}"/>
                  </a:ext>
                </a:extLst>
              </p:cNvPr>
              <p:cNvCxnSpPr/>
              <p:nvPr/>
            </p:nvCxnSpPr>
            <p:spPr>
              <a:xfrm flipV="1">
                <a:off x="5232023" y="3779694"/>
                <a:ext cx="747635" cy="7967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Rak koppling 20">
                <a:extLst>
                  <a:ext uri="{FF2B5EF4-FFF2-40B4-BE49-F238E27FC236}">
                    <a16:creationId xmlns:a16="http://schemas.microsoft.com/office/drawing/2014/main" id="{A42C9E5D-85C2-48BC-9E9B-AFAA78E4E6F0}"/>
                  </a:ext>
                </a:extLst>
              </p:cNvPr>
              <p:cNvCxnSpPr/>
              <p:nvPr/>
            </p:nvCxnSpPr>
            <p:spPr>
              <a:xfrm flipV="1">
                <a:off x="5291052" y="3873573"/>
                <a:ext cx="684799" cy="7083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Rak koppling 21">
                <a:extLst>
                  <a:ext uri="{FF2B5EF4-FFF2-40B4-BE49-F238E27FC236}">
                    <a16:creationId xmlns:a16="http://schemas.microsoft.com/office/drawing/2014/main" id="{41492C85-4255-40EA-B2D0-E52A93DD6DD8}"/>
                  </a:ext>
                </a:extLst>
              </p:cNvPr>
              <p:cNvCxnSpPr/>
              <p:nvPr/>
            </p:nvCxnSpPr>
            <p:spPr>
              <a:xfrm flipV="1">
                <a:off x="5343082" y="3925166"/>
                <a:ext cx="637878" cy="6749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Rak koppling 22">
                <a:extLst>
                  <a:ext uri="{FF2B5EF4-FFF2-40B4-BE49-F238E27FC236}">
                    <a16:creationId xmlns:a16="http://schemas.microsoft.com/office/drawing/2014/main" id="{501CA3E1-B496-4E16-B4AC-561F2A5A8835}"/>
                  </a:ext>
                </a:extLst>
              </p:cNvPr>
              <p:cNvCxnSpPr/>
              <p:nvPr/>
            </p:nvCxnSpPr>
            <p:spPr>
              <a:xfrm flipV="1">
                <a:off x="5422560" y="3978348"/>
                <a:ext cx="579630" cy="60912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Rak koppling 23">
                <a:extLst>
                  <a:ext uri="{FF2B5EF4-FFF2-40B4-BE49-F238E27FC236}">
                    <a16:creationId xmlns:a16="http://schemas.microsoft.com/office/drawing/2014/main" id="{87E6E348-166D-41F5-AA2E-E0317A6256A3}"/>
                  </a:ext>
                </a:extLst>
              </p:cNvPr>
              <p:cNvCxnSpPr/>
              <p:nvPr/>
            </p:nvCxnSpPr>
            <p:spPr>
              <a:xfrm flipV="1">
                <a:off x="5179861" y="3777310"/>
                <a:ext cx="747635" cy="7967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grpSp>
        <p:nvGrpSpPr>
          <p:cNvPr id="25" name="Grupp 24">
            <a:extLst>
              <a:ext uri="{FF2B5EF4-FFF2-40B4-BE49-F238E27FC236}">
                <a16:creationId xmlns:a16="http://schemas.microsoft.com/office/drawing/2014/main" id="{0672DAF7-6750-4939-A815-CCB27DF470BB}"/>
              </a:ext>
            </a:extLst>
          </p:cNvPr>
          <p:cNvGrpSpPr/>
          <p:nvPr/>
        </p:nvGrpSpPr>
        <p:grpSpPr>
          <a:xfrm>
            <a:off x="428293" y="904929"/>
            <a:ext cx="2818349" cy="2367918"/>
            <a:chOff x="3835443" y="316292"/>
            <a:chExt cx="2818349" cy="2367918"/>
          </a:xfrm>
        </p:grpSpPr>
        <p:pic>
          <p:nvPicPr>
            <p:cNvPr id="26" name="Bildobjekt 25">
              <a:extLst>
                <a:ext uri="{FF2B5EF4-FFF2-40B4-BE49-F238E27FC236}">
                  <a16:creationId xmlns:a16="http://schemas.microsoft.com/office/drawing/2014/main" id="{35C48D68-A51B-497A-B395-E513B07A31DE}"/>
                </a:ext>
              </a:extLst>
            </p:cNvPr>
            <p:cNvPicPr>
              <a:picLocks noChangeAspect="1"/>
            </p:cNvPicPr>
            <p:nvPr/>
          </p:nvPicPr>
          <p:blipFill rotWithShape="1">
            <a:blip r:embed="rId4"/>
            <a:srcRect l="1037" t="1481"/>
            <a:stretch/>
          </p:blipFill>
          <p:spPr>
            <a:xfrm>
              <a:off x="4095489" y="316292"/>
              <a:ext cx="2558303" cy="2196650"/>
            </a:xfrm>
            <a:prstGeom prst="rect">
              <a:avLst/>
            </a:prstGeom>
          </p:spPr>
        </p:pic>
        <p:cxnSp>
          <p:nvCxnSpPr>
            <p:cNvPr id="27" name="Rak koppling 26">
              <a:extLst>
                <a:ext uri="{FF2B5EF4-FFF2-40B4-BE49-F238E27FC236}">
                  <a16:creationId xmlns:a16="http://schemas.microsoft.com/office/drawing/2014/main" id="{C8EA603F-5726-4458-A6AD-4B45C87D5AD3}"/>
                </a:ext>
              </a:extLst>
            </p:cNvPr>
            <p:cNvCxnSpPr/>
            <p:nvPr/>
          </p:nvCxnSpPr>
          <p:spPr>
            <a:xfrm>
              <a:off x="4203110" y="888860"/>
              <a:ext cx="2019719" cy="126986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Rak koppling 27">
              <a:extLst>
                <a:ext uri="{FF2B5EF4-FFF2-40B4-BE49-F238E27FC236}">
                  <a16:creationId xmlns:a16="http://schemas.microsoft.com/office/drawing/2014/main" id="{84D30854-F0E9-4204-93F2-296B05EC3304}"/>
                </a:ext>
              </a:extLst>
            </p:cNvPr>
            <p:cNvCxnSpPr/>
            <p:nvPr/>
          </p:nvCxnSpPr>
          <p:spPr>
            <a:xfrm>
              <a:off x="4211818" y="717592"/>
              <a:ext cx="2019719" cy="126986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Rektangel 28">
              <a:extLst>
                <a:ext uri="{FF2B5EF4-FFF2-40B4-BE49-F238E27FC236}">
                  <a16:creationId xmlns:a16="http://schemas.microsoft.com/office/drawing/2014/main" id="{1E445D5F-4C56-45FC-9DDF-E28634F2D660}"/>
                </a:ext>
              </a:extLst>
            </p:cNvPr>
            <p:cNvSpPr/>
            <p:nvPr/>
          </p:nvSpPr>
          <p:spPr>
            <a:xfrm>
              <a:off x="3835443" y="1372353"/>
              <a:ext cx="1008112" cy="1311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ruta 29">
              <a:extLst>
                <a:ext uri="{FF2B5EF4-FFF2-40B4-BE49-F238E27FC236}">
                  <a16:creationId xmlns:a16="http://schemas.microsoft.com/office/drawing/2014/main" id="{16CD551E-DFB5-4C77-8623-C8BB01531FED}"/>
                </a:ext>
              </a:extLst>
            </p:cNvPr>
            <p:cNvSpPr txBox="1"/>
            <p:nvPr/>
          </p:nvSpPr>
          <p:spPr>
            <a:xfrm>
              <a:off x="4211818" y="2222418"/>
              <a:ext cx="228792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Bed joints</a:t>
              </a:r>
            </a:p>
          </p:txBody>
        </p:sp>
        <p:cxnSp>
          <p:nvCxnSpPr>
            <p:cNvPr id="31" name="Rak koppling 30">
              <a:extLst>
                <a:ext uri="{FF2B5EF4-FFF2-40B4-BE49-F238E27FC236}">
                  <a16:creationId xmlns:a16="http://schemas.microsoft.com/office/drawing/2014/main" id="{B0586BD2-7107-4414-8A9C-813EF20356BA}"/>
                </a:ext>
              </a:extLst>
            </p:cNvPr>
            <p:cNvCxnSpPr>
              <a:cxnSpLocks/>
            </p:cNvCxnSpPr>
            <p:nvPr/>
          </p:nvCxnSpPr>
          <p:spPr>
            <a:xfrm flipV="1">
              <a:off x="4839487" y="1718363"/>
              <a:ext cx="580132" cy="5040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upp 50">
            <a:extLst>
              <a:ext uri="{FF2B5EF4-FFF2-40B4-BE49-F238E27FC236}">
                <a16:creationId xmlns:a16="http://schemas.microsoft.com/office/drawing/2014/main" id="{881FD6EA-6BDD-4ACE-A109-C9DC36853A52}"/>
              </a:ext>
            </a:extLst>
          </p:cNvPr>
          <p:cNvGrpSpPr/>
          <p:nvPr/>
        </p:nvGrpSpPr>
        <p:grpSpPr>
          <a:xfrm>
            <a:off x="4272666" y="1460689"/>
            <a:ext cx="5596337" cy="4176464"/>
            <a:chOff x="4272666" y="1460689"/>
            <a:chExt cx="5596337" cy="4176464"/>
          </a:xfrm>
        </p:grpSpPr>
        <p:pic>
          <p:nvPicPr>
            <p:cNvPr id="8" name="Bildobjekt 7">
              <a:extLst>
                <a:ext uri="{FF2B5EF4-FFF2-40B4-BE49-F238E27FC236}">
                  <a16:creationId xmlns:a16="http://schemas.microsoft.com/office/drawing/2014/main" id="{A2861894-64BB-4945-A736-65C590F58F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2695" y="1460689"/>
              <a:ext cx="3870753" cy="4176464"/>
            </a:xfrm>
            <a:prstGeom prst="rect">
              <a:avLst/>
            </a:prstGeom>
          </p:spPr>
        </p:pic>
        <p:sp>
          <p:nvSpPr>
            <p:cNvPr id="42" name="Rektangel 41">
              <a:extLst>
                <a:ext uri="{FF2B5EF4-FFF2-40B4-BE49-F238E27FC236}">
                  <a16:creationId xmlns:a16="http://schemas.microsoft.com/office/drawing/2014/main" id="{18428B52-5C23-4712-96BA-869C74CFBD4D}"/>
                </a:ext>
              </a:extLst>
            </p:cNvPr>
            <p:cNvSpPr/>
            <p:nvPr/>
          </p:nvSpPr>
          <p:spPr>
            <a:xfrm>
              <a:off x="4981779" y="3891322"/>
              <a:ext cx="552780" cy="209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Rak koppling 31">
              <a:extLst>
                <a:ext uri="{FF2B5EF4-FFF2-40B4-BE49-F238E27FC236}">
                  <a16:creationId xmlns:a16="http://schemas.microsoft.com/office/drawing/2014/main" id="{5D589730-5B8E-4CD4-A3BD-E21D83F4C9EF}"/>
                </a:ext>
              </a:extLst>
            </p:cNvPr>
            <p:cNvCxnSpPr>
              <a:cxnSpLocks/>
            </p:cNvCxnSpPr>
            <p:nvPr/>
          </p:nvCxnSpPr>
          <p:spPr>
            <a:xfrm flipH="1" flipV="1">
              <a:off x="5416627" y="3630570"/>
              <a:ext cx="269527" cy="1704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ruta 32">
              <a:extLst>
                <a:ext uri="{FF2B5EF4-FFF2-40B4-BE49-F238E27FC236}">
                  <a16:creationId xmlns:a16="http://schemas.microsoft.com/office/drawing/2014/main" id="{783C5A92-E40D-4249-B47F-A14E2FFDFB79}"/>
                </a:ext>
              </a:extLst>
            </p:cNvPr>
            <p:cNvSpPr txBox="1"/>
            <p:nvPr/>
          </p:nvSpPr>
          <p:spPr>
            <a:xfrm rot="20198875">
              <a:off x="7581082" y="3415076"/>
              <a:ext cx="228792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Bricks</a:t>
              </a:r>
            </a:p>
          </p:txBody>
        </p:sp>
        <p:sp>
          <p:nvSpPr>
            <p:cNvPr id="34" name="textruta 33">
              <a:extLst>
                <a:ext uri="{FF2B5EF4-FFF2-40B4-BE49-F238E27FC236}">
                  <a16:creationId xmlns:a16="http://schemas.microsoft.com/office/drawing/2014/main" id="{D4BC2F16-D102-41A2-9E37-AD6C1A364182}"/>
                </a:ext>
              </a:extLst>
            </p:cNvPr>
            <p:cNvSpPr txBox="1"/>
            <p:nvPr/>
          </p:nvSpPr>
          <p:spPr>
            <a:xfrm>
              <a:off x="4272666" y="3375255"/>
              <a:ext cx="228792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Bed joints</a:t>
              </a:r>
            </a:p>
          </p:txBody>
        </p:sp>
        <p:cxnSp>
          <p:nvCxnSpPr>
            <p:cNvPr id="36" name="Rak koppling 35">
              <a:extLst>
                <a:ext uri="{FF2B5EF4-FFF2-40B4-BE49-F238E27FC236}">
                  <a16:creationId xmlns:a16="http://schemas.microsoft.com/office/drawing/2014/main" id="{852942AB-857F-4DB7-9674-3998E0FA1B39}"/>
                </a:ext>
              </a:extLst>
            </p:cNvPr>
            <p:cNvCxnSpPr>
              <a:cxnSpLocks/>
            </p:cNvCxnSpPr>
            <p:nvPr/>
          </p:nvCxnSpPr>
          <p:spPr>
            <a:xfrm flipH="1" flipV="1">
              <a:off x="5133374" y="3792654"/>
              <a:ext cx="302721" cy="336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Rak koppling 46">
              <a:extLst>
                <a:ext uri="{FF2B5EF4-FFF2-40B4-BE49-F238E27FC236}">
                  <a16:creationId xmlns:a16="http://schemas.microsoft.com/office/drawing/2014/main" id="{C3D3DAEC-E0B0-490C-999A-3899B272ECE6}"/>
                </a:ext>
              </a:extLst>
            </p:cNvPr>
            <p:cNvCxnSpPr>
              <a:cxnSpLocks/>
            </p:cNvCxnSpPr>
            <p:nvPr/>
          </p:nvCxnSpPr>
          <p:spPr>
            <a:xfrm flipH="1" flipV="1">
              <a:off x="4923048" y="3922842"/>
              <a:ext cx="374853" cy="574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653761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xit" presetSubtype="0" fill="hold" nodeType="withEffect">
                                  <p:stCondLst>
                                    <p:cond delay="10000"/>
                                  </p:stCondLst>
                                  <p:childTnLst>
                                    <p:animEffect transition="out" filter="fade">
                                      <p:cBhvr>
                                        <p:cTn id="9" dur="500"/>
                                        <p:tgtEl>
                                          <p:spTgt spid="52"/>
                                        </p:tgtEl>
                                      </p:cBhvr>
                                    </p:animEffect>
                                    <p:set>
                                      <p:cBhvr>
                                        <p:cTn id="10"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A2861894-64BB-4945-A736-65C590F58F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29" t="47056"/>
          <a:stretch/>
        </p:blipFill>
        <p:spPr>
          <a:xfrm>
            <a:off x="-36512" y="1579310"/>
            <a:ext cx="4892394" cy="2918218"/>
          </a:xfrm>
          <a:prstGeom prst="rect">
            <a:avLst/>
          </a:prstGeom>
        </p:spPr>
      </p:pic>
      <p:sp>
        <p:nvSpPr>
          <p:cNvPr id="4" name="textruta 3">
            <a:extLst>
              <a:ext uri="{FF2B5EF4-FFF2-40B4-BE49-F238E27FC236}">
                <a16:creationId xmlns:a16="http://schemas.microsoft.com/office/drawing/2014/main" id="{FA264B3B-1CEF-40BE-A004-EBBD47704633}"/>
              </a:ext>
            </a:extLst>
          </p:cNvPr>
          <p:cNvSpPr txBox="1"/>
          <p:nvPr/>
        </p:nvSpPr>
        <p:spPr>
          <a:xfrm>
            <a:off x="4425923" y="4511670"/>
            <a:ext cx="4392538" cy="1323439"/>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Geodesic coordinates:</a:t>
            </a:r>
          </a:p>
          <a:p>
            <a:r>
              <a:rPr lang="en-US" sz="1600" dirty="0">
                <a:latin typeface="Arial" panose="020B0604020202020204" pitchFamily="34" charset="0"/>
                <a:cs typeface="Arial" panose="020B0604020202020204" pitchFamily="34" charset="0"/>
              </a:rPr>
              <a:t>1. Constant spacing between the bed joints</a:t>
            </a:r>
          </a:p>
          <a:p>
            <a:r>
              <a:rPr lang="en-US" sz="1600" dirty="0">
                <a:latin typeface="Arial" panose="020B0604020202020204" pitchFamily="34" charset="0"/>
                <a:cs typeface="Arial" panose="020B0604020202020204" pitchFamily="34" charset="0"/>
              </a:rPr>
              <a:t>2. Intersect at right angles</a:t>
            </a:r>
          </a:p>
          <a:p>
            <a:r>
              <a:rPr lang="en-US" sz="1600" dirty="0">
                <a:latin typeface="Arial" panose="020B0604020202020204" pitchFamily="34" charset="0"/>
                <a:cs typeface="Arial" panose="020B0604020202020204" pitchFamily="34" charset="0"/>
              </a:rPr>
              <a:t>3. Geodesics</a:t>
            </a:r>
          </a:p>
          <a:p>
            <a:r>
              <a:rPr lang="en-US" sz="1600" dirty="0">
                <a:latin typeface="Arial" panose="020B0604020202020204" pitchFamily="34" charset="0"/>
                <a:cs typeface="Arial" panose="020B0604020202020204" pitchFamily="34" charset="0"/>
              </a:rPr>
              <a:t>Any two implies the third</a:t>
            </a:r>
          </a:p>
        </p:txBody>
      </p:sp>
      <p:pic>
        <p:nvPicPr>
          <p:cNvPr id="2" name="Bildobjekt 1">
            <a:extLst>
              <a:ext uri="{FF2B5EF4-FFF2-40B4-BE49-F238E27FC236}">
                <a16:creationId xmlns:a16="http://schemas.microsoft.com/office/drawing/2014/main" id="{84CD69C3-36CB-4004-8FEE-66ABD46F6C0A}"/>
              </a:ext>
            </a:extLst>
          </p:cNvPr>
          <p:cNvPicPr>
            <a:picLocks noChangeAspect="1"/>
          </p:cNvPicPr>
          <p:nvPr/>
        </p:nvPicPr>
        <p:blipFill rotWithShape="1">
          <a:blip r:embed="rId4"/>
          <a:srcRect l="6112"/>
          <a:stretch/>
        </p:blipFill>
        <p:spPr>
          <a:xfrm>
            <a:off x="4405124" y="1375775"/>
            <a:ext cx="4392538" cy="3104613"/>
          </a:xfrm>
          <a:prstGeom prst="rect">
            <a:avLst/>
          </a:prstGeom>
        </p:spPr>
      </p:pic>
      <p:sp>
        <p:nvSpPr>
          <p:cNvPr id="6" name="Rektangel 5">
            <a:extLst>
              <a:ext uri="{FF2B5EF4-FFF2-40B4-BE49-F238E27FC236}">
                <a16:creationId xmlns:a16="http://schemas.microsoft.com/office/drawing/2014/main" id="{A5145557-4BAA-40D8-B0FA-F37DAD3E5351}"/>
              </a:ext>
            </a:extLst>
          </p:cNvPr>
          <p:cNvSpPr/>
          <p:nvPr/>
        </p:nvSpPr>
        <p:spPr>
          <a:xfrm>
            <a:off x="6095493" y="1266102"/>
            <a:ext cx="1274708" cy="369332"/>
          </a:xfrm>
          <a:prstGeom prst="rect">
            <a:avLst/>
          </a:prstGeom>
        </p:spPr>
        <p:txBody>
          <a:bodyPr wrap="none">
            <a:spAutoFit/>
          </a:bodyPr>
          <a:lstStyle/>
          <a:p>
            <a:r>
              <a:rPr lang="en-US" dirty="0">
                <a:latin typeface="Roboto"/>
              </a:rPr>
              <a:t>Geodesics</a:t>
            </a:r>
          </a:p>
        </p:txBody>
      </p:sp>
      <p:cxnSp>
        <p:nvCxnSpPr>
          <p:cNvPr id="9" name="Rak koppling 8">
            <a:extLst>
              <a:ext uri="{FF2B5EF4-FFF2-40B4-BE49-F238E27FC236}">
                <a16:creationId xmlns:a16="http://schemas.microsoft.com/office/drawing/2014/main" id="{9E958901-E53E-4554-B89A-DA3874A162D9}"/>
              </a:ext>
            </a:extLst>
          </p:cNvPr>
          <p:cNvCxnSpPr>
            <a:cxnSpLocks/>
          </p:cNvCxnSpPr>
          <p:nvPr/>
        </p:nvCxnSpPr>
        <p:spPr>
          <a:xfrm flipH="1">
            <a:off x="6228184" y="1628800"/>
            <a:ext cx="72008" cy="34427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ktangel 9">
            <a:extLst>
              <a:ext uri="{FF2B5EF4-FFF2-40B4-BE49-F238E27FC236}">
                <a16:creationId xmlns:a16="http://schemas.microsoft.com/office/drawing/2014/main" id="{4C389C74-EDCD-457A-A496-6240060D052D}"/>
              </a:ext>
            </a:extLst>
          </p:cNvPr>
          <p:cNvSpPr/>
          <p:nvPr/>
        </p:nvSpPr>
        <p:spPr>
          <a:xfrm rot="20397427">
            <a:off x="7324886" y="2030345"/>
            <a:ext cx="1404552" cy="646331"/>
          </a:xfrm>
          <a:prstGeom prst="rect">
            <a:avLst/>
          </a:prstGeom>
        </p:spPr>
        <p:txBody>
          <a:bodyPr wrap="none">
            <a:spAutoFit/>
          </a:bodyPr>
          <a:lstStyle/>
          <a:p>
            <a:r>
              <a:rPr lang="en-US" dirty="0">
                <a:latin typeface="Roboto"/>
              </a:rPr>
              <a:t>Orthogonal </a:t>
            </a:r>
          </a:p>
          <a:p>
            <a:r>
              <a:rPr lang="en-US" dirty="0">
                <a:latin typeface="Roboto"/>
              </a:rPr>
              <a:t>Trajectories</a:t>
            </a:r>
          </a:p>
        </p:txBody>
      </p:sp>
      <p:sp>
        <p:nvSpPr>
          <p:cNvPr id="3" name="Rektangel 2">
            <a:extLst>
              <a:ext uri="{FF2B5EF4-FFF2-40B4-BE49-F238E27FC236}">
                <a16:creationId xmlns:a16="http://schemas.microsoft.com/office/drawing/2014/main" id="{5670F53B-7C93-4AE2-9A08-D2F3288BC96D}"/>
              </a:ext>
            </a:extLst>
          </p:cNvPr>
          <p:cNvSpPr/>
          <p:nvPr/>
        </p:nvSpPr>
        <p:spPr>
          <a:xfrm>
            <a:off x="35496" y="2132856"/>
            <a:ext cx="79208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ktangel 6">
            <a:extLst>
              <a:ext uri="{FF2B5EF4-FFF2-40B4-BE49-F238E27FC236}">
                <a16:creationId xmlns:a16="http://schemas.microsoft.com/office/drawing/2014/main" id="{104D0BE2-F399-4F96-B1E8-1986640CC062}"/>
              </a:ext>
            </a:extLst>
          </p:cNvPr>
          <p:cNvSpPr/>
          <p:nvPr/>
        </p:nvSpPr>
        <p:spPr>
          <a:xfrm>
            <a:off x="4428974" y="5849251"/>
            <a:ext cx="2762295" cy="230832"/>
          </a:xfrm>
          <a:prstGeom prst="rect">
            <a:avLst/>
          </a:prstGeom>
        </p:spPr>
        <p:txBody>
          <a:bodyPr wrap="none">
            <a:spAutoFit/>
          </a:bodyPr>
          <a:lstStyle/>
          <a:p>
            <a:r>
              <a:rPr lang="en-US" sz="900" dirty="0">
                <a:latin typeface="Arial" panose="020B0604020202020204" pitchFamily="34" charset="0"/>
                <a:cs typeface="Arial" panose="020B0604020202020204" pitchFamily="34" charset="0"/>
              </a:rPr>
              <a:t>Lectures on Classical Differential Geometry, </a:t>
            </a:r>
            <a:r>
              <a:rPr lang="en-US" sz="900" dirty="0" err="1">
                <a:latin typeface="Arial" panose="020B0604020202020204" pitchFamily="34" charset="0"/>
                <a:cs typeface="Arial" panose="020B0604020202020204" pitchFamily="34" charset="0"/>
              </a:rPr>
              <a:t>Struik</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34680"/>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a:extLst>
              <a:ext uri="{FF2B5EF4-FFF2-40B4-BE49-F238E27FC236}">
                <a16:creationId xmlns:a16="http://schemas.microsoft.com/office/drawing/2014/main" id="{5A004FF8-0711-4570-8D6A-67BE40D51084}"/>
              </a:ext>
            </a:extLst>
          </p:cNvPr>
          <p:cNvPicPr>
            <a:picLocks noChangeAspect="1"/>
          </p:cNvPicPr>
          <p:nvPr/>
        </p:nvPicPr>
        <p:blipFill>
          <a:blip r:embed="rId3"/>
          <a:stretch>
            <a:fillRect/>
          </a:stretch>
        </p:blipFill>
        <p:spPr>
          <a:xfrm>
            <a:off x="4499992" y="1400783"/>
            <a:ext cx="4132217" cy="3289181"/>
          </a:xfrm>
          <a:prstGeom prst="rect">
            <a:avLst/>
          </a:prstGeom>
        </p:spPr>
      </p:pic>
      <p:sp>
        <p:nvSpPr>
          <p:cNvPr id="3" name="Rektangel 2">
            <a:extLst>
              <a:ext uri="{FF2B5EF4-FFF2-40B4-BE49-F238E27FC236}">
                <a16:creationId xmlns:a16="http://schemas.microsoft.com/office/drawing/2014/main" id="{56F59064-FB1C-491F-AD31-E30EA30A9BAA}"/>
              </a:ext>
            </a:extLst>
          </p:cNvPr>
          <p:cNvSpPr/>
          <p:nvPr/>
        </p:nvSpPr>
        <p:spPr>
          <a:xfrm>
            <a:off x="4499992" y="4689964"/>
            <a:ext cx="4132217" cy="400110"/>
          </a:xfrm>
          <a:prstGeom prst="rect">
            <a:avLst/>
          </a:prstGeom>
        </p:spPr>
        <p:txBody>
          <a:bodyPr wrap="square">
            <a:spAutoFit/>
          </a:bodyPr>
          <a:lstStyle/>
          <a:p>
            <a:r>
              <a:rPr lang="en-US" sz="900" dirty="0">
                <a:latin typeface="Arial" panose="020B0604020202020204" pitchFamily="34" charset="0"/>
                <a:cs typeface="Arial" panose="020B0604020202020204" pitchFamily="34" charset="0"/>
              </a:rPr>
              <a:t>Architectural Geometry, H </a:t>
            </a:r>
            <a:r>
              <a:rPr lang="en-US" sz="900" dirty="0" err="1">
                <a:latin typeface="Arial" panose="020B0604020202020204" pitchFamily="34" charset="0"/>
                <a:cs typeface="Arial" panose="020B0604020202020204" pitchFamily="34" charset="0"/>
              </a:rPr>
              <a:t>Pottmann</a:t>
            </a:r>
            <a:r>
              <a:rPr lang="en-US" sz="900" dirty="0">
                <a:latin typeface="Arial" panose="020B0604020202020204" pitchFamily="34" charset="0"/>
                <a:cs typeface="Arial" panose="020B0604020202020204" pitchFamily="34" charset="0"/>
              </a:rPr>
              <a:t>, A </a:t>
            </a:r>
            <a:r>
              <a:rPr lang="en-US" sz="900" dirty="0" err="1">
                <a:latin typeface="Arial" panose="020B0604020202020204" pitchFamily="34" charset="0"/>
                <a:cs typeface="Arial" panose="020B0604020202020204" pitchFamily="34" charset="0"/>
              </a:rPr>
              <a:t>Asperl</a:t>
            </a:r>
            <a:r>
              <a:rPr lang="en-US" sz="900" dirty="0">
                <a:latin typeface="Arial" panose="020B0604020202020204" pitchFamily="34" charset="0"/>
                <a:cs typeface="Arial" panose="020B0604020202020204" pitchFamily="34" charset="0"/>
              </a:rPr>
              <a:t>, M Hofer, A Kilian</a:t>
            </a:r>
          </a:p>
          <a:p>
            <a:endParaRPr lang="en-US" sz="1100" dirty="0"/>
          </a:p>
        </p:txBody>
      </p:sp>
      <p:pic>
        <p:nvPicPr>
          <p:cNvPr id="4" name="Bildobjekt 3">
            <a:extLst>
              <a:ext uri="{FF2B5EF4-FFF2-40B4-BE49-F238E27FC236}">
                <a16:creationId xmlns:a16="http://schemas.microsoft.com/office/drawing/2014/main" id="{989B70BB-7267-4521-85E0-C36D34EC4AD6}"/>
              </a:ext>
            </a:extLst>
          </p:cNvPr>
          <p:cNvPicPr>
            <a:picLocks noChangeAspect="1"/>
          </p:cNvPicPr>
          <p:nvPr/>
        </p:nvPicPr>
        <p:blipFill>
          <a:blip r:embed="rId4"/>
          <a:stretch>
            <a:fillRect/>
          </a:stretch>
        </p:blipFill>
        <p:spPr>
          <a:xfrm>
            <a:off x="107504" y="1628800"/>
            <a:ext cx="3579304" cy="3475902"/>
          </a:xfrm>
          <a:prstGeom prst="rect">
            <a:avLst/>
          </a:prstGeom>
        </p:spPr>
      </p:pic>
      <p:sp>
        <p:nvSpPr>
          <p:cNvPr id="5" name="Rubrik 1">
            <a:extLst>
              <a:ext uri="{FF2B5EF4-FFF2-40B4-BE49-F238E27FC236}">
                <a16:creationId xmlns:a16="http://schemas.microsoft.com/office/drawing/2014/main" id="{9D7A8477-38C4-417F-9ACC-BA7E31D54218}"/>
              </a:ext>
            </a:extLst>
          </p:cNvPr>
          <p:cNvSpPr txBox="1">
            <a:spLocks/>
          </p:cNvSpPr>
          <p:nvPr/>
        </p:nvSpPr>
        <p:spPr>
          <a:xfrm>
            <a:off x="676325" y="1400783"/>
            <a:ext cx="3035263" cy="6993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Specify starting point and direction</a:t>
            </a:r>
          </a:p>
        </p:txBody>
      </p:sp>
    </p:spTree>
    <p:extLst>
      <p:ext uri="{BB962C8B-B14F-4D97-AF65-F5344CB8AC3E}">
        <p14:creationId xmlns:p14="http://schemas.microsoft.com/office/powerpoint/2010/main" val="391534368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2878</TotalTime>
  <Words>1462</Words>
  <Application>Microsoft Office PowerPoint</Application>
  <PresentationFormat>Bildspel på skärmen (4:3)</PresentationFormat>
  <Paragraphs>123</Paragraphs>
  <Slides>21</Slides>
  <Notes>19</Notes>
  <HiddenSlides>0</HiddenSlides>
  <MMClips>2</MMClips>
  <ScaleCrop>false</ScaleCrop>
  <HeadingPairs>
    <vt:vector size="8" baseType="variant">
      <vt:variant>
        <vt:lpstr>Använt teckensnitt</vt:lpstr>
      </vt:variant>
      <vt:variant>
        <vt:i4>4</vt:i4>
      </vt:variant>
      <vt:variant>
        <vt:lpstr>Tema</vt:lpstr>
      </vt:variant>
      <vt:variant>
        <vt:i4>1</vt:i4>
      </vt:variant>
      <vt:variant>
        <vt:lpstr>Serverprogram för OLE-inbäddning</vt:lpstr>
      </vt:variant>
      <vt:variant>
        <vt:i4>1</vt:i4>
      </vt:variant>
      <vt:variant>
        <vt:lpstr>Bildrubriker</vt:lpstr>
      </vt:variant>
      <vt:variant>
        <vt:i4>21</vt:i4>
      </vt:variant>
    </vt:vector>
  </HeadingPairs>
  <TitlesOfParts>
    <vt:vector size="27" baseType="lpstr">
      <vt:lpstr>Arial</vt:lpstr>
      <vt:lpstr>Calibri</vt:lpstr>
      <vt:lpstr>Cambria Math</vt:lpstr>
      <vt:lpstr>Roboto</vt:lpstr>
      <vt:lpstr>Larissa</vt:lpstr>
      <vt:lpstr>Equation</vt:lpstr>
      <vt:lpstr>Brick Patterns on shells using geodesic coordinates</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HCU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REGULATORY GUIDELINES FOR YOUR PRESENTATION SLIDES  </dc:title>
  <dc:creator>Celina Behn</dc:creator>
  <cp:lastModifiedBy>Emil Adiels</cp:lastModifiedBy>
  <cp:revision>170</cp:revision>
  <cp:lastPrinted>2017-09-18T13:08:42Z</cp:lastPrinted>
  <dcterms:created xsi:type="dcterms:W3CDTF">2017-09-08T15:43:11Z</dcterms:created>
  <dcterms:modified xsi:type="dcterms:W3CDTF">2017-09-26T09:28:08Z</dcterms:modified>
</cp:coreProperties>
</file>